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3" r:id="rId1"/>
  </p:sldMasterIdLst>
  <p:notesMasterIdLst>
    <p:notesMasterId r:id="rId74"/>
  </p:notesMasterIdLst>
  <p:sldIdLst>
    <p:sldId id="325" r:id="rId2"/>
    <p:sldId id="284" r:id="rId3"/>
    <p:sldId id="358" r:id="rId4"/>
    <p:sldId id="264" r:id="rId5"/>
    <p:sldId id="374" r:id="rId6"/>
    <p:sldId id="375" r:id="rId7"/>
    <p:sldId id="376" r:id="rId8"/>
    <p:sldId id="360" r:id="rId9"/>
    <p:sldId id="359" r:id="rId10"/>
    <p:sldId id="369" r:id="rId11"/>
    <p:sldId id="384" r:id="rId12"/>
    <p:sldId id="292" r:id="rId13"/>
    <p:sldId id="302" r:id="rId14"/>
    <p:sldId id="399" r:id="rId15"/>
    <p:sldId id="326" r:id="rId16"/>
    <p:sldId id="353" r:id="rId17"/>
    <p:sldId id="355" r:id="rId18"/>
    <p:sldId id="356" r:id="rId19"/>
    <p:sldId id="357" r:id="rId20"/>
    <p:sldId id="275" r:id="rId21"/>
    <p:sldId id="387" r:id="rId22"/>
    <p:sldId id="418" r:id="rId23"/>
    <p:sldId id="438" r:id="rId24"/>
    <p:sldId id="437" r:id="rId25"/>
    <p:sldId id="321" r:id="rId26"/>
    <p:sldId id="379" r:id="rId27"/>
    <p:sldId id="380" r:id="rId28"/>
    <p:sldId id="398" r:id="rId29"/>
    <p:sldId id="400" r:id="rId30"/>
    <p:sldId id="401" r:id="rId31"/>
    <p:sldId id="415" r:id="rId32"/>
    <p:sldId id="389" r:id="rId33"/>
    <p:sldId id="424" r:id="rId34"/>
    <p:sldId id="395" r:id="rId35"/>
    <p:sldId id="407" r:id="rId36"/>
    <p:sldId id="439" r:id="rId37"/>
    <p:sldId id="391" r:id="rId38"/>
    <p:sldId id="412" r:id="rId39"/>
    <p:sldId id="409" r:id="rId40"/>
    <p:sldId id="410" r:id="rId41"/>
    <p:sldId id="411" r:id="rId42"/>
    <p:sldId id="396" r:id="rId43"/>
    <p:sldId id="362" r:id="rId44"/>
    <p:sldId id="334" r:id="rId45"/>
    <p:sldId id="335" r:id="rId46"/>
    <p:sldId id="336" r:id="rId47"/>
    <p:sldId id="351" r:id="rId48"/>
    <p:sldId id="420" r:id="rId49"/>
    <p:sldId id="421" r:id="rId50"/>
    <p:sldId id="422" r:id="rId51"/>
    <p:sldId id="423" r:id="rId52"/>
    <p:sldId id="349" r:id="rId53"/>
    <p:sldId id="392" r:id="rId54"/>
    <p:sldId id="394" r:id="rId55"/>
    <p:sldId id="352" r:id="rId56"/>
    <p:sldId id="430" r:id="rId57"/>
    <p:sldId id="432" r:id="rId58"/>
    <p:sldId id="433" r:id="rId59"/>
    <p:sldId id="431" r:id="rId60"/>
    <p:sldId id="329" r:id="rId61"/>
    <p:sldId id="332" r:id="rId62"/>
    <p:sldId id="333" r:id="rId63"/>
    <p:sldId id="331" r:id="rId64"/>
    <p:sldId id="425" r:id="rId65"/>
    <p:sldId id="426" r:id="rId66"/>
    <p:sldId id="429" r:id="rId67"/>
    <p:sldId id="427" r:id="rId68"/>
    <p:sldId id="428" r:id="rId69"/>
    <p:sldId id="434" r:id="rId70"/>
    <p:sldId id="435" r:id="rId71"/>
    <p:sldId id="436" r:id="rId72"/>
    <p:sldId id="339" r:id="rId7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00"/>
    <a:srgbClr val="FFFF00"/>
    <a:srgbClr val="FFF1CD"/>
    <a:srgbClr val="FFFFCC"/>
    <a:srgbClr val="21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 varScale="1">
        <p:scale>
          <a:sx n="74" d="100"/>
          <a:sy n="74" d="100"/>
        </p:scale>
        <p:origin x="126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2099B2-9FED-4B44-A5CB-5FEF7AF1FE10}" type="datetimeFigureOut">
              <a:rPr lang="pt-BR"/>
              <a:pPr>
                <a:defRPr/>
              </a:pPr>
              <a:t>11/05/2017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D16205-4CBC-4980-8D14-DB39022274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530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BE9CF-DB4B-42C8-9907-7F487297401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59829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Espaço Reservado para Número de Slid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2045A94-8207-4A2D-935A-CF314A0220DB}" type="slidenum">
              <a:rPr lang="pt-BR" sz="1200">
                <a:latin typeface="Times New Roman" panose="02020603050405020304" pitchFamily="18" charset="0"/>
              </a:rPr>
              <a:pPr algn="r"/>
              <a:t>10</a:t>
            </a:fld>
            <a:endParaRPr lang="pt-B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7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Espaço Reservado para Número de Slid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2045A94-8207-4A2D-935A-CF314A0220DB}" type="slidenum">
              <a:rPr lang="pt-BR" sz="1200">
                <a:latin typeface="Times New Roman" panose="02020603050405020304" pitchFamily="18" charset="0"/>
              </a:rPr>
              <a:pPr algn="r"/>
              <a:t>11</a:t>
            </a:fld>
            <a:endParaRPr lang="pt-B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0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60" name="Espaço Reservado para Número de Slid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ABEAD-A3EC-45BD-A4B3-40828BA20835}" type="slidenum">
              <a:rPr lang="pt-BR" sz="1200">
                <a:latin typeface="Times New Roman" pitchFamily="18" charset="0"/>
              </a:rPr>
              <a:pPr algn="r" eaLnBrk="0" hangingPunct="0"/>
              <a:t>12</a:t>
            </a:fld>
            <a:endParaRPr lang="pt-BR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94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9D6530-0B09-4D5F-A5D5-5E53E4409F1D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989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9D6530-0B09-4D5F-A5D5-5E53E4409F1D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603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4EC5E-CF57-4110-A078-3C93084AB569}" type="slidenum">
              <a:rPr lang="pt-BR" smtClean="0"/>
              <a:pPr/>
              <a:t>15</a:t>
            </a:fld>
            <a:endParaRPr lang="pt-BR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93149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5F074-D05F-4C9F-BAFD-BCCA0923BF66}" type="slidenum">
              <a:rPr lang="pt-BR" smtClean="0"/>
              <a:pPr/>
              <a:t>16</a:t>
            </a:fld>
            <a:endParaRPr lang="pt-BR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2549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74AA2-EA50-472A-AC07-64208883DFA8}" type="slidenum">
              <a:rPr lang="pt-BR" smtClean="0"/>
              <a:pPr/>
              <a:t>17</a:t>
            </a:fld>
            <a:endParaRPr lang="pt-BR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47725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D0235-34DA-4546-BC9D-1F472BA70FAA}" type="slidenum">
              <a:rPr lang="pt-BR" smtClean="0"/>
              <a:pPr/>
              <a:t>18</a:t>
            </a:fld>
            <a:endParaRPr lang="pt-BR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60196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F16ACA-09F5-414C-AA2D-40908942957C}" type="slidenum">
              <a:rPr lang="pt-BR" smtClean="0"/>
              <a:pPr/>
              <a:t>19</a:t>
            </a:fld>
            <a:endParaRPr lang="pt-BR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2946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ço Reservado para Número de Slid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fld id="{6611849E-8BB6-455E-B042-C859A5659B6D}" type="slidenum">
              <a:rPr lang="pt-BR" sz="1200">
                <a:latin typeface="Times New Roman" pitchFamily="18" charset="0"/>
                <a:cs typeface="+mn-cs"/>
              </a:rPr>
              <a:pPr algn="r" eaLnBrk="0" hangingPunct="0">
                <a:defRPr/>
              </a:pPr>
              <a:t>2</a:t>
            </a:fld>
            <a:endParaRPr lang="pt-BR" sz="1200"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29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52E50-42A4-4EC6-AE27-9A13060BDE2E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211729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8790C9-F43A-45D4-8B8C-28CB52B65761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195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22FAB-C472-4D86-ACC1-E6511437747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825605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22FAB-C472-4D86-ACC1-E6511437747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77141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22FAB-C472-4D86-ACC1-E6511437747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78189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Espaço Reservado para Número de Slid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fld id="{60747F34-0C11-4243-82EF-63D72C77EBE1}" type="slidenum">
              <a:rPr lang="pt-BR" sz="1200">
                <a:latin typeface="Times New Roman" pitchFamily="18" charset="0"/>
                <a:cs typeface="+mn-cs"/>
              </a:rPr>
              <a:pPr algn="r" eaLnBrk="0" hangingPunct="0">
                <a:defRPr/>
              </a:pPr>
              <a:t>25</a:t>
            </a:fld>
            <a:endParaRPr lang="pt-BR" sz="1200"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99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B598E2-E90C-44F1-A5EF-CFFA9926AD58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264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708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708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91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B4221F-98DF-4B21-9C14-F7CC5FBE8947}" type="slidenum">
              <a:rPr lang="pt-BR" sz="1200">
                <a:latin typeface="Times New Roman" panose="02020603050405020304" pitchFamily="18" charset="0"/>
              </a:rPr>
              <a:pPr/>
              <a:t>3</a:t>
            </a:fld>
            <a:endParaRPr lang="pt-B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49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912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6FF6E83-A11C-4642-AE2D-57685A950F63}" type="slidenum">
              <a:rPr lang="pt-B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pt-BR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2991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6FF6E83-A11C-4642-AE2D-57685A950F63}" type="slidenum">
              <a:rPr lang="pt-B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pt-BR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29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33C99-4124-4C19-AFD9-8B7EA709EA61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7094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33C99-4124-4C19-AFD9-8B7EA709EA61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4586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084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2100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C35C44-F866-4ED7-8C7D-672382FFB68B}" type="slidenum">
              <a:rPr lang="pt-BR" smtClean="0"/>
              <a:pPr>
                <a:defRPr/>
              </a:pPr>
              <a:t>53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93324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CF74ED-66CB-49FD-BDD7-55F97FB08E66}" type="slidenum">
              <a:rPr lang="pt-BR" smtClean="0"/>
              <a:pPr>
                <a:defRPr/>
              </a:pPr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1508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084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32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22FAB-C472-4D86-ACC1-E6511437747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583263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326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3948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16205-4CBC-4980-8D14-DB390222749C}" type="slidenum">
              <a:rPr lang="pt-BR" smtClean="0"/>
              <a:pPr>
                <a:defRPr/>
              </a:pPr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394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312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69FC1B-8CC4-4ED4-9AFB-8ED74656FAAB}" type="slidenum">
              <a:rPr lang="pt-BR" smtClean="0"/>
              <a:pPr>
                <a:defRPr/>
              </a:pPr>
              <a:t>72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40521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22FAB-C472-4D86-ACC1-E6511437747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0495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6020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C711CD-6D14-4E87-A12D-680D9BFE46D9}" type="slidenum">
              <a:rPr lang="pt-BR" sz="1200">
                <a:latin typeface="Times New Roman" panose="02020603050405020304" pitchFamily="18" charset="0"/>
              </a:rPr>
              <a:pPr/>
              <a:t>6</a:t>
            </a:fld>
            <a:endParaRPr lang="pt-B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1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46053B-77BD-47FD-A065-223FED0A051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t-B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2995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3D43E1-1756-4602-BBA5-A75D02701ACA}" type="slidenum">
              <a:rPr lang="pt-BR" sz="1200">
                <a:latin typeface="Times New Roman" panose="02020603050405020304" pitchFamily="18" charset="0"/>
              </a:rPr>
              <a:pPr/>
              <a:t>8</a:t>
            </a:fld>
            <a:endParaRPr lang="pt-B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8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ECEB28-FBAC-482E-8B17-36795ED01198}" type="slidenum">
              <a:rPr lang="pt-BR" sz="1200">
                <a:latin typeface="Times New Roman" panose="02020603050405020304" pitchFamily="18" charset="0"/>
              </a:rPr>
              <a:pPr/>
              <a:t>9</a:t>
            </a:fld>
            <a:endParaRPr lang="pt-B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102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mtClean="0"/>
              <a:t>Mara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5526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278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219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076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5/11/2017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mtClean="0"/>
              <a:t>Mara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1491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5/11/2017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mtClean="0"/>
              <a:t>Mara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7300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CF1826-B875-4576-9C0A-E0706285E3FF}" type="datetimeFigureOut">
              <a:rPr lang="pt-BR" smtClean="0"/>
              <a:pPr>
                <a:defRPr/>
              </a:pPr>
              <a:t>11/05/2017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401A8E-C5C8-459D-929B-D13005A4BF8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259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11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413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55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533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275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abeçalho da Seção">
    <p:bg>
      <p:bgPr>
        <a:gradFill>
          <a:gsLst>
            <a:gs pos="98000">
              <a:schemeClr val="bg1"/>
            </a:gs>
            <a:gs pos="99000">
              <a:srgbClr val="000066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159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367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235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F55EEE-E294-4497-BAA0-A594C2BAFA91}" type="datetimeFigureOut">
              <a:rPr lang="pt-BR" smtClean="0"/>
              <a:pPr>
                <a:defRPr/>
              </a:pPr>
              <a:t>11/05/2017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E15492-95F9-4688-8939-B30BBC5ADA9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236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4C54F4-5FC1-4871-B404-3D06B7CEC0F9}" type="datetimeFigureOut">
              <a:rPr lang="pt-BR" smtClean="0"/>
              <a:pPr>
                <a:defRPr/>
              </a:pPr>
              <a:t>11/05/2017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B77EFC-1B60-44AD-A7F5-15A11B41E38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497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E1932A-AADE-4B74-AAF2-CBD8733A1843}" type="datetimeFigureOut">
              <a:rPr lang="pt-BR" smtClean="0"/>
              <a:pPr>
                <a:defRPr/>
              </a:pPr>
              <a:t>11/05/2017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0B7AF5-C98D-403B-87C6-31B75B2D51A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167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15A1A3-7927-4394-9CA9-FE9C9647E897}" type="datetimeFigureOut">
              <a:rPr lang="pt-BR" smtClean="0"/>
              <a:pPr>
                <a:defRPr/>
              </a:pPr>
              <a:t>11/05/2017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4383C1-22EE-411A-B002-981860D1CD8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14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783F2F-90ED-43AE-97C6-18F6400D38CD}" type="datetimeFigureOut">
              <a:rPr lang="pt-BR" smtClean="0"/>
              <a:pPr>
                <a:defRPr/>
              </a:pPr>
              <a:t>11/05/2017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44FF370-C69B-45A6-BDD3-3DEEB943E33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671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99000">
              <a:srgbClr val="000066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 userDrawn="1"/>
        </p:nvSpPr>
        <p:spPr>
          <a:xfrm>
            <a:off x="7164288" y="6621583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/>
              <a:t>Mara Helena Saalfeld</a:t>
            </a:r>
            <a:endParaRPr lang="pt-BR" sz="1000" dirty="0"/>
          </a:p>
        </p:txBody>
      </p:sp>
      <p:sp>
        <p:nvSpPr>
          <p:cNvPr id="9" name="Elipse 8"/>
          <p:cNvSpPr/>
          <p:nvPr userDrawn="1"/>
        </p:nvSpPr>
        <p:spPr>
          <a:xfrm>
            <a:off x="7277334" y="6592555"/>
            <a:ext cx="2026320" cy="436845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623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2" r:id="rId18"/>
    <p:sldLayoutId id="2147484103" r:id="rId19"/>
    <p:sldLayoutId id="2147484104" r:id="rId20"/>
    <p:sldLayoutId id="2147484107" r:id="rId2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emf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hl=pt-BR&amp;rurl=translate.google.com.br&amp;sl=no&amp;tl=pt&amp;twu=1&amp;u=http://smakebiten.com/author/kistebotnen/&amp;usg=ALkJrhh_B1-epJbXg67g_7CMlbsaqpqVT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microsoft.com/office/2007/relationships/hdphoto" Target="../media/hdphoto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4.jpeg"/><Relationship Id="rId4" Type="http://schemas.openxmlformats.org/officeDocument/2006/relationships/image" Target="../media/image60.jpeg"/><Relationship Id="rId9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msaalfeld@emater.tche.br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9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aixaDeTexto 8"/>
          <p:cNvSpPr txBox="1">
            <a:spLocks noChangeArrowheads="1"/>
          </p:cNvSpPr>
          <p:nvPr/>
        </p:nvSpPr>
        <p:spPr bwMode="auto">
          <a:xfrm>
            <a:off x="539552" y="654964"/>
            <a:ext cx="751131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</a:rPr>
              <a:t>Colostro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 </a:t>
            </a:r>
            <a:r>
              <a:rPr lang="pt-BR" sz="2800" b="1" dirty="0">
                <a:solidFill>
                  <a:srgbClr val="FFFF00"/>
                </a:solidFill>
              </a:rPr>
              <a:t>A redescoberta de um alimento saudável, nutritivo e com potencial </a:t>
            </a:r>
            <a:r>
              <a:rPr lang="pt-BR" sz="2800" b="1" dirty="0" err="1" smtClean="0">
                <a:solidFill>
                  <a:srgbClr val="FFFF00"/>
                </a:solidFill>
              </a:rPr>
              <a:t>probiótico</a:t>
            </a:r>
            <a:r>
              <a:rPr lang="pt-BR" sz="2800" b="1" dirty="0" smtClean="0">
                <a:solidFill>
                  <a:srgbClr val="FFFF00"/>
                </a:solidFill>
              </a:rPr>
              <a:t>  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195646" y="53732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pt-BR" sz="1600" b="1" dirty="0" err="1" smtClean="0"/>
              <a:t>Dra</a:t>
            </a:r>
            <a:r>
              <a:rPr lang="pt-BR" sz="1600" b="1" dirty="0" smtClean="0"/>
              <a:t> </a:t>
            </a:r>
            <a:r>
              <a:rPr lang="pt-BR" sz="1600" dirty="0" smtClean="0"/>
              <a:t>Mara </a:t>
            </a:r>
            <a:r>
              <a:rPr lang="pt-BR" sz="1600" dirty="0"/>
              <a:t>Helena Saalfeld</a:t>
            </a:r>
          </a:p>
          <a:p>
            <a:pPr algn="ctr" eaLnBrk="1" hangingPunct="1"/>
            <a:r>
              <a:rPr lang="pt-BR" sz="1600" dirty="0"/>
              <a:t>Médica Veterinária EMATER/RS</a:t>
            </a:r>
          </a:p>
        </p:txBody>
      </p:sp>
      <p:pic>
        <p:nvPicPr>
          <p:cNvPr id="12" name="Picture 5" descr="Produtos a base de silagem de colostro- manteiga e bebida lact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279" y="2754340"/>
            <a:ext cx="4172733" cy="234752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96" y="6142003"/>
            <a:ext cx="3923839" cy="6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05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14166" y="574711"/>
            <a:ext cx="89646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F"/>
            </a:pPr>
            <a:r>
              <a:rPr lang="pt-BR" sz="3400" dirty="0">
                <a:solidFill>
                  <a:srgbClr val="FFFF00"/>
                </a:solidFill>
              </a:rPr>
              <a:t>Brasil:                                             </a:t>
            </a:r>
            <a:r>
              <a:rPr lang="pt-BR" sz="3400" dirty="0"/>
              <a:t>			</a:t>
            </a:r>
            <a:r>
              <a:rPr lang="pt-BR" sz="3600" dirty="0"/>
              <a:t>38.854</a:t>
            </a:r>
            <a:r>
              <a:rPr lang="pt-BR" sz="3600" dirty="0" smtClean="0"/>
              <a:t> milhões de </a:t>
            </a:r>
            <a:r>
              <a:rPr lang="pt-BR" sz="3600" dirty="0"/>
              <a:t>vacas em lactação</a:t>
            </a:r>
          </a:p>
        </p:txBody>
      </p:sp>
      <p:pic>
        <p:nvPicPr>
          <p:cNvPr id="23556" name="Picture 7" descr="va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181476"/>
            <a:ext cx="3600450" cy="2376487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4463" y="2243071"/>
            <a:ext cx="9144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F"/>
            </a:pPr>
            <a:r>
              <a:rPr lang="pt-BR" sz="3400" i="1" dirty="0">
                <a:solidFill>
                  <a:srgbClr val="FFFF00"/>
                </a:solidFill>
              </a:rPr>
              <a:t>Rio Grande do Sul:                                                 </a:t>
            </a:r>
            <a:r>
              <a:rPr lang="pt-BR" sz="3400" i="1" dirty="0"/>
              <a:t>	</a:t>
            </a:r>
            <a:r>
              <a:rPr lang="pt-BR" sz="3600" b="1" dirty="0"/>
              <a:t> </a:t>
            </a:r>
            <a:r>
              <a:rPr lang="pt-BR" sz="3600" b="1" dirty="0" smtClean="0"/>
              <a:t>1.2</a:t>
            </a:r>
            <a:r>
              <a:rPr lang="pt-BR" sz="3600" i="1" dirty="0" smtClean="0"/>
              <a:t> </a:t>
            </a:r>
            <a:r>
              <a:rPr lang="pt-BR" sz="3600" i="1" dirty="0"/>
              <a:t>milhões de vacas em lactação</a:t>
            </a:r>
            <a:endParaRPr lang="pt-BR" sz="3400" i="1" dirty="0"/>
          </a:p>
        </p:txBody>
      </p:sp>
      <p:sp>
        <p:nvSpPr>
          <p:cNvPr id="22535" name="CaixaDeTexto 6"/>
          <p:cNvSpPr txBox="1">
            <a:spLocks noChangeArrowheads="1"/>
          </p:cNvSpPr>
          <p:nvPr/>
        </p:nvSpPr>
        <p:spPr bwMode="auto">
          <a:xfrm>
            <a:off x="5527493" y="3474764"/>
            <a:ext cx="33120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sz="1600" dirty="0"/>
              <a:t>Fonte: </a:t>
            </a:r>
            <a:r>
              <a:rPr lang="pt-BR" sz="1600" dirty="0" smtClean="0"/>
              <a:t>IGL/EMATER 2015</a:t>
            </a:r>
            <a:endParaRPr lang="pt-BR" sz="16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76624"/>
            <a:ext cx="2332678" cy="432361"/>
          </a:xfrm>
          <a:prstGeom prst="rect">
            <a:avLst/>
          </a:prstGeom>
        </p:spPr>
      </p:pic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6107456" y="1729913"/>
            <a:ext cx="2519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/>
              <a:t>Fonte: USDA –2014</a:t>
            </a:r>
          </a:p>
        </p:txBody>
      </p:sp>
    </p:spTree>
    <p:extLst>
      <p:ext uri="{BB962C8B-B14F-4D97-AF65-F5344CB8AC3E}">
        <p14:creationId xmlns:p14="http://schemas.microsoft.com/office/powerpoint/2010/main" val="835974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5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14166" y="574711"/>
            <a:ext cx="89646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F"/>
            </a:pPr>
            <a:r>
              <a:rPr lang="pt-BR" sz="3400" dirty="0">
                <a:solidFill>
                  <a:srgbClr val="FFFF00"/>
                </a:solidFill>
              </a:rPr>
              <a:t>Brasil:                                             </a:t>
            </a:r>
            <a:r>
              <a:rPr lang="pt-BR" sz="3400" dirty="0"/>
              <a:t>			</a:t>
            </a:r>
            <a:r>
              <a:rPr lang="pt-BR" sz="3600" dirty="0"/>
              <a:t>38.854</a:t>
            </a:r>
            <a:r>
              <a:rPr lang="pt-BR" sz="3600" dirty="0" smtClean="0"/>
              <a:t> milhões de </a:t>
            </a:r>
            <a:r>
              <a:rPr lang="pt-BR" sz="3600" dirty="0"/>
              <a:t>vacas em lactação</a:t>
            </a:r>
          </a:p>
        </p:txBody>
      </p:sp>
      <p:pic>
        <p:nvPicPr>
          <p:cNvPr id="23556" name="Picture 7" descr="va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3600450" cy="2376487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166" y="2290227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F"/>
            </a:pPr>
            <a:r>
              <a:rPr lang="pt-BR" sz="3400" i="1" dirty="0" smtClean="0"/>
              <a:t>Uma vaca pode produzir de </a:t>
            </a:r>
            <a:r>
              <a:rPr lang="pt-BR" sz="3400" b="1" i="1" dirty="0" smtClean="0">
                <a:solidFill>
                  <a:srgbClr val="FFFF00"/>
                </a:solidFill>
              </a:rPr>
              <a:t>32 a 80 litros </a:t>
            </a:r>
            <a:r>
              <a:rPr lang="pt-BR" sz="3400" i="1" dirty="0" smtClean="0"/>
              <a:t>de colostro em 8 ordenhas</a:t>
            </a:r>
            <a:endParaRPr lang="pt-BR" sz="3400" i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76624"/>
            <a:ext cx="2332678" cy="432361"/>
          </a:xfrm>
          <a:prstGeom prst="rect">
            <a:avLst/>
          </a:prstGeom>
        </p:spPr>
      </p:pic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6107456" y="1729913"/>
            <a:ext cx="2519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/>
              <a:t>Fonte: USDA –2014</a:t>
            </a:r>
          </a:p>
        </p:txBody>
      </p:sp>
    </p:spTree>
    <p:extLst>
      <p:ext uri="{BB962C8B-B14F-4D97-AF65-F5344CB8AC3E}">
        <p14:creationId xmlns:p14="http://schemas.microsoft.com/office/powerpoint/2010/main" val="3427471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vac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56992"/>
            <a:ext cx="4583112" cy="3024188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7" name="CaixaDeTexto 16"/>
          <p:cNvSpPr txBox="1"/>
          <p:nvPr/>
        </p:nvSpPr>
        <p:spPr>
          <a:xfrm>
            <a:off x="495533" y="979312"/>
            <a:ext cx="8388498" cy="646331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1.800.000.000 </a:t>
            </a:r>
            <a:r>
              <a:rPr lang="pt-BR" sz="3600" dirty="0">
                <a:solidFill>
                  <a:srgbClr val="FFFF00"/>
                </a:solidFill>
                <a:latin typeface="Arial" charset="0"/>
                <a:cs typeface="Arial" charset="0"/>
              </a:rPr>
              <a:t>litros de </a:t>
            </a:r>
            <a:r>
              <a:rPr lang="pt-BR" sz="36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colostro (média) </a:t>
            </a:r>
            <a:endParaRPr lang="pt-BR" sz="36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14772" y="362223"/>
            <a:ext cx="21130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F"/>
            </a:pPr>
            <a:r>
              <a:rPr lang="pt-BR" sz="3600" dirty="0"/>
              <a:t>Brasil</a:t>
            </a:r>
            <a:endParaRPr lang="pt-BR" sz="4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817769" y="1678506"/>
            <a:ext cx="5634551" cy="1200329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900 000 000 excedentes/descartados</a:t>
            </a:r>
            <a:endParaRPr lang="pt-BR" sz="3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27178"/>
            <a:ext cx="2592288" cy="364275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amadeira recortad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01" y="2924944"/>
            <a:ext cx="3837329" cy="352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552" y="471614"/>
            <a:ext cx="7772400" cy="914400"/>
          </a:xfrm>
          <a:prstGeom prst="rect">
            <a:avLst/>
          </a:prstGeo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pt-BR" sz="8000" dirty="0" smtClean="0">
                <a:solidFill>
                  <a:srgbClr val="FFFF00"/>
                </a:solidFill>
                <a:latin typeface="Arial" charset="0"/>
              </a:rPr>
              <a:t>1998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683568" y="1556891"/>
            <a:ext cx="7772400" cy="15732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t-BR" sz="4600" dirty="0" smtClean="0">
                <a:latin typeface="Arial" charset="0"/>
              </a:rPr>
              <a:t>Desenvolvimento Silagem de colostro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107504" y="3404788"/>
            <a:ext cx="5112568" cy="140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 algn="ctr"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pt-BR" sz="4600" dirty="0">
                <a:latin typeface="Arial" pitchFamily="34" charset="0"/>
                <a:cs typeface="+mn-cs"/>
              </a:rPr>
              <a:t>Alimento </a:t>
            </a:r>
            <a:r>
              <a:rPr lang="pt-BR" sz="4600" dirty="0" smtClean="0">
                <a:latin typeface="Arial" pitchFamily="34" charset="0"/>
                <a:cs typeface="+mn-cs"/>
              </a:rPr>
              <a:t>nutritivo para mamíferos </a:t>
            </a:r>
            <a:endParaRPr lang="pt-BR" sz="4600" dirty="0">
              <a:latin typeface="Arial" pitchFamily="34" charset="0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613792" y="538059"/>
            <a:ext cx="7772400" cy="157321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pt-BR" sz="4600" dirty="0" smtClean="0">
                <a:solidFill>
                  <a:srgbClr val="FFFF00"/>
                </a:solidFill>
                <a:latin typeface="Arial" charset="0"/>
              </a:rPr>
              <a:t>Silagem de colostro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-6627" y="1410297"/>
            <a:ext cx="8684867" cy="95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 algn="ctr"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pt-BR" sz="4600" dirty="0" smtClean="0">
                <a:latin typeface="Arial" pitchFamily="34" charset="0"/>
                <a:cs typeface="+mn-cs"/>
              </a:rPr>
              <a:t>Substituto natural do leite</a:t>
            </a:r>
            <a:endParaRPr lang="pt-BR" sz="4600" dirty="0">
              <a:latin typeface="Arial" pitchFamily="34" charset="0"/>
              <a:cs typeface="+mn-cs"/>
            </a:endParaRPr>
          </a:p>
        </p:txBody>
      </p:sp>
      <p:pic>
        <p:nvPicPr>
          <p:cNvPr id="6" name="Imagem 5" descr="mamadeira recortad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98" y="2900567"/>
            <a:ext cx="3837329" cy="352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-10643" y="3330393"/>
            <a:ext cx="4510635" cy="225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 algn="ctr"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pt-BR" sz="3200" dirty="0" smtClean="0">
                <a:latin typeface="Arial" pitchFamily="34" charset="0"/>
                <a:cs typeface="+mn-cs"/>
              </a:rPr>
              <a:t>Economia de 250 litros de leite por </a:t>
            </a:r>
            <a:r>
              <a:rPr lang="pt-BR" sz="3200" dirty="0" err="1" smtClean="0">
                <a:latin typeface="Arial" pitchFamily="34" charset="0"/>
                <a:cs typeface="+mn-cs"/>
              </a:rPr>
              <a:t>terneira</a:t>
            </a:r>
            <a:r>
              <a:rPr lang="pt-BR" sz="3200" dirty="0" smtClean="0">
                <a:latin typeface="Arial" pitchFamily="34" charset="0"/>
                <a:cs typeface="+mn-cs"/>
              </a:rPr>
              <a:t> criada com silagem de colostro </a:t>
            </a:r>
            <a:endParaRPr lang="pt-BR" sz="3200" dirty="0">
              <a:latin typeface="Arial" pitchFamily="34" charset="0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7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49740" y="548680"/>
            <a:ext cx="777557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000" dirty="0"/>
              <a:t>Silagem de Colostro</a:t>
            </a:r>
            <a:endParaRPr lang="pt-BR" sz="2800" dirty="0"/>
          </a:p>
          <a:p>
            <a:pPr algn="ctr">
              <a:spcBef>
                <a:spcPct val="50000"/>
              </a:spcBef>
            </a:pPr>
            <a:r>
              <a:rPr lang="pt-BR" sz="2800" dirty="0">
                <a:solidFill>
                  <a:srgbClr val="FFFF00"/>
                </a:solidFill>
              </a:rPr>
              <a:t>Tecnologia Vencedora do Prêmio</a:t>
            </a:r>
          </a:p>
          <a:p>
            <a:pPr algn="ctr">
              <a:spcBef>
                <a:spcPct val="50000"/>
              </a:spcBef>
            </a:pPr>
            <a:r>
              <a:rPr lang="pt-BR" sz="2800" dirty="0">
                <a:solidFill>
                  <a:srgbClr val="FFFF00"/>
                </a:solidFill>
              </a:rPr>
              <a:t>Tecnologia Social 2007</a:t>
            </a:r>
          </a:p>
          <a:p>
            <a:pPr algn="ctr">
              <a:spcBef>
                <a:spcPct val="50000"/>
              </a:spcBef>
            </a:pPr>
            <a:r>
              <a:rPr lang="pt-BR" sz="2000" dirty="0">
                <a:solidFill>
                  <a:srgbClr val="FFFF00"/>
                </a:solidFill>
              </a:rPr>
              <a:t>Fundação Banco do </a:t>
            </a:r>
            <a:r>
              <a:rPr lang="pt-BR" sz="2000" dirty="0" smtClean="0">
                <a:solidFill>
                  <a:srgbClr val="FFFF00"/>
                </a:solidFill>
              </a:rPr>
              <a:t>Brasil -  </a:t>
            </a:r>
            <a:r>
              <a:rPr lang="pt-BR" sz="2000" dirty="0">
                <a:solidFill>
                  <a:srgbClr val="FFFF00"/>
                </a:solidFill>
              </a:rPr>
              <a:t>UNESCO e Petrobrás</a:t>
            </a:r>
          </a:p>
        </p:txBody>
      </p:sp>
      <p:pic>
        <p:nvPicPr>
          <p:cNvPr id="53252" name="Picture 10" descr="premio Brasília 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357563"/>
            <a:ext cx="3730625" cy="2797175"/>
          </a:xfrm>
          <a:prstGeom prst="rect">
            <a:avLst/>
          </a:prstGeom>
          <a:noFill/>
          <a:ln w="57150" cmpd="thickThin">
            <a:solidFill>
              <a:srgbClr val="99FF33"/>
            </a:solidFill>
            <a:miter lim="800000"/>
            <a:headEnd/>
            <a:tailEnd/>
          </a:ln>
        </p:spPr>
      </p:pic>
      <p:pic>
        <p:nvPicPr>
          <p:cNvPr id="53253" name="Picture 12" descr="foto gu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357563"/>
            <a:ext cx="3802062" cy="2851150"/>
          </a:xfrm>
          <a:prstGeom prst="rect">
            <a:avLst/>
          </a:prstGeom>
          <a:noFill/>
          <a:ln w="57150" cmpd="thinThick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1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1619672" y="693316"/>
            <a:ext cx="5759450" cy="10795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Como Fazer?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4213" y="2022823"/>
            <a:ext cx="8065293" cy="42864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27881" y="2294566"/>
            <a:ext cx="7921625" cy="392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40000"/>
              </a:lnSpc>
              <a:buFontTx/>
              <a:buAutoNum type="arabicPeriod"/>
            </a:pPr>
            <a:endParaRPr lang="pt-BR" sz="2000" b="1" dirty="0"/>
          </a:p>
          <a:p>
            <a:pPr marL="342900" indent="-342900">
              <a:lnSpc>
                <a:spcPct val="140000"/>
              </a:lnSpc>
              <a:buFontTx/>
              <a:buAutoNum type="arabicPeriod"/>
            </a:pPr>
            <a:r>
              <a:rPr lang="pt-BR" sz="2000" b="1" dirty="0">
                <a:solidFill>
                  <a:schemeClr val="bg1"/>
                </a:solidFill>
              </a:rPr>
              <a:t>Colocar o colostro excedente</a:t>
            </a:r>
          </a:p>
          <a:p>
            <a:pPr marL="800100" lvl="1" indent="-342900">
              <a:lnSpc>
                <a:spcPct val="140000"/>
              </a:lnSpc>
            </a:pPr>
            <a:r>
              <a:rPr lang="pt-BR" sz="2000" b="1" dirty="0">
                <a:solidFill>
                  <a:schemeClr val="bg1"/>
                </a:solidFill>
              </a:rPr>
              <a:t>em garrafas PLÁSTICAS limpas;</a:t>
            </a:r>
          </a:p>
          <a:p>
            <a:pPr marL="342900" indent="-342900">
              <a:lnSpc>
                <a:spcPct val="140000"/>
              </a:lnSpc>
              <a:buFontTx/>
              <a:buAutoNum type="arabicPeriod"/>
            </a:pPr>
            <a:r>
              <a:rPr lang="pt-BR" sz="2000" b="1" dirty="0">
                <a:solidFill>
                  <a:schemeClr val="bg1"/>
                </a:solidFill>
              </a:rPr>
              <a:t>Encher completamente;</a:t>
            </a:r>
          </a:p>
          <a:p>
            <a:pPr marL="342900" indent="-342900">
              <a:lnSpc>
                <a:spcPct val="140000"/>
              </a:lnSpc>
              <a:buFontTx/>
              <a:buAutoNum type="arabicPeriod"/>
            </a:pPr>
            <a:r>
              <a:rPr lang="pt-BR" sz="2000" b="1" dirty="0">
                <a:solidFill>
                  <a:schemeClr val="bg1"/>
                </a:solidFill>
              </a:rPr>
              <a:t>Fechar bem;</a:t>
            </a:r>
          </a:p>
          <a:p>
            <a:pPr marL="342900" indent="-342900">
              <a:lnSpc>
                <a:spcPct val="140000"/>
              </a:lnSpc>
              <a:buFontTx/>
              <a:buAutoNum type="arabicPeriod"/>
            </a:pPr>
            <a:r>
              <a:rPr lang="pt-BR" sz="2000" b="1" dirty="0">
                <a:solidFill>
                  <a:schemeClr val="bg1"/>
                </a:solidFill>
              </a:rPr>
              <a:t>Armazenar no galpão;</a:t>
            </a:r>
          </a:p>
          <a:p>
            <a:pPr marL="342900" indent="-342900">
              <a:lnSpc>
                <a:spcPct val="140000"/>
              </a:lnSpc>
              <a:buFontTx/>
              <a:buAutoNum type="arabicPeriod"/>
            </a:pPr>
            <a:r>
              <a:rPr lang="pt-BR" sz="2000" b="1" dirty="0">
                <a:solidFill>
                  <a:schemeClr val="bg1"/>
                </a:solidFill>
              </a:rPr>
              <a:t>Fermentar por </a:t>
            </a:r>
            <a:r>
              <a:rPr lang="pt-BR" sz="2000" b="1" dirty="0" smtClean="0">
                <a:solidFill>
                  <a:schemeClr val="bg1"/>
                </a:solidFill>
              </a:rPr>
              <a:t>21 </a:t>
            </a:r>
            <a:r>
              <a:rPr lang="pt-BR" sz="2000" b="1" dirty="0">
                <a:solidFill>
                  <a:schemeClr val="bg1"/>
                </a:solidFill>
              </a:rPr>
              <a:t>dias</a:t>
            </a:r>
          </a:p>
          <a:p>
            <a:pPr marL="342900" indent="-342900">
              <a:lnSpc>
                <a:spcPct val="140000"/>
              </a:lnSpc>
              <a:buFontTx/>
              <a:buAutoNum type="arabicPeriod"/>
            </a:pPr>
            <a:r>
              <a:rPr lang="pt-BR" sz="2000" b="1" dirty="0" smtClean="0">
                <a:solidFill>
                  <a:schemeClr val="bg1"/>
                </a:solidFill>
              </a:rPr>
              <a:t>Utilizar</a:t>
            </a:r>
            <a:endParaRPr lang="pt-BR" sz="20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40000"/>
              </a:lnSpc>
              <a:buFontTx/>
              <a:buAutoNum type="arabicPeriod"/>
            </a:pP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37894" name="Picture 6" descr="fotos mara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29493"/>
            <a:ext cx="2974975" cy="3965575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14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10" descr="Silagem De Colostro 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3232" y="556954"/>
            <a:ext cx="3157537" cy="2368550"/>
          </a:xfrm>
          <a:prstGeom prst="rect">
            <a:avLst/>
          </a:prstGeom>
          <a:noFill/>
          <a:ln w="57150" cmpd="thinThick">
            <a:solidFill>
              <a:srgbClr val="99FF33"/>
            </a:solidFill>
            <a:miter lim="800000"/>
            <a:headEnd/>
            <a:tailEnd/>
          </a:ln>
        </p:spPr>
      </p:pic>
      <p:pic>
        <p:nvPicPr>
          <p:cNvPr id="39942" name="Picture 11" descr="Silagem De Colostro 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383979"/>
            <a:ext cx="3024187" cy="2268538"/>
          </a:xfrm>
          <a:prstGeom prst="rect">
            <a:avLst/>
          </a:prstGeom>
          <a:noFill/>
          <a:ln w="57150" cmpd="thinThick">
            <a:solidFill>
              <a:srgbClr val="99FF33"/>
            </a:solidFill>
            <a:miter lim="800000"/>
            <a:headEnd/>
            <a:tailEnd/>
          </a:ln>
        </p:spPr>
      </p:pic>
      <p:pic>
        <p:nvPicPr>
          <p:cNvPr id="39943" name="Picture 12" descr="Silagem De Colostro 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9815" y="3356992"/>
            <a:ext cx="3097213" cy="2322513"/>
          </a:xfrm>
          <a:prstGeom prst="rect">
            <a:avLst/>
          </a:prstGeom>
          <a:noFill/>
          <a:ln w="57150" cmpd="thinThick">
            <a:solidFill>
              <a:srgbClr val="99FF33"/>
            </a:solidFill>
            <a:miter lim="800000"/>
            <a:headEnd/>
            <a:tailEnd/>
          </a:ln>
        </p:spPr>
      </p:pic>
      <p:sp>
        <p:nvSpPr>
          <p:cNvPr id="39944" name="AutoShape 13"/>
          <p:cNvSpPr>
            <a:spLocks noChangeArrowheads="1"/>
          </p:cNvSpPr>
          <p:nvPr/>
        </p:nvSpPr>
        <p:spPr bwMode="auto">
          <a:xfrm>
            <a:off x="2888249" y="1333500"/>
            <a:ext cx="865187" cy="504825"/>
          </a:xfrm>
          <a:prstGeom prst="rightArrow">
            <a:avLst>
              <a:gd name="adj1" fmla="val 50000"/>
              <a:gd name="adj2" fmla="val 42846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45" name="AutoShape 14"/>
          <p:cNvSpPr>
            <a:spLocks noChangeArrowheads="1"/>
          </p:cNvSpPr>
          <p:nvPr/>
        </p:nvSpPr>
        <p:spPr bwMode="auto">
          <a:xfrm>
            <a:off x="1979613" y="5381888"/>
            <a:ext cx="431800" cy="6477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9946" name="Text Box 15"/>
          <p:cNvSpPr txBox="1">
            <a:spLocks noChangeArrowheads="1"/>
          </p:cNvSpPr>
          <p:nvPr/>
        </p:nvSpPr>
        <p:spPr bwMode="auto">
          <a:xfrm>
            <a:off x="539750" y="1196975"/>
            <a:ext cx="237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Silagem coletada no 1° dia pós parto</a:t>
            </a:r>
          </a:p>
        </p:txBody>
      </p:sp>
      <p:sp>
        <p:nvSpPr>
          <p:cNvPr id="39947" name="Text Box 16"/>
          <p:cNvSpPr txBox="1">
            <a:spLocks noChangeArrowheads="1"/>
          </p:cNvSpPr>
          <p:nvPr/>
        </p:nvSpPr>
        <p:spPr bwMode="auto">
          <a:xfrm>
            <a:off x="1042988" y="5994662"/>
            <a:ext cx="2592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Silagem coletada no 2° dia pós parto</a:t>
            </a:r>
          </a:p>
        </p:txBody>
      </p:sp>
      <p:sp>
        <p:nvSpPr>
          <p:cNvPr id="39948" name="Text Box 17"/>
          <p:cNvSpPr txBox="1">
            <a:spLocks noChangeArrowheads="1"/>
          </p:cNvSpPr>
          <p:nvPr/>
        </p:nvSpPr>
        <p:spPr bwMode="auto">
          <a:xfrm>
            <a:off x="6011863" y="5994662"/>
            <a:ext cx="244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dirty="0"/>
              <a:t>Silagem coletada no 3° dia pós parto</a:t>
            </a:r>
          </a:p>
        </p:txBody>
      </p:sp>
      <p:sp>
        <p:nvSpPr>
          <p:cNvPr id="39949" name="AutoShape 18"/>
          <p:cNvSpPr>
            <a:spLocks noChangeArrowheads="1"/>
          </p:cNvSpPr>
          <p:nvPr/>
        </p:nvSpPr>
        <p:spPr bwMode="auto">
          <a:xfrm>
            <a:off x="6948488" y="5310450"/>
            <a:ext cx="431800" cy="6477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7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20" descr="Cópia de Silagem De Colostro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4176713" cy="3133725"/>
          </a:xfrm>
          <a:prstGeom prst="rect">
            <a:avLst/>
          </a:prstGeom>
          <a:noFill/>
          <a:ln w="57150" cmpd="thickThin">
            <a:solidFill>
              <a:srgbClr val="99FF33"/>
            </a:solidFill>
            <a:miter lim="800000"/>
            <a:headEnd/>
            <a:tailEnd/>
          </a:ln>
        </p:spPr>
      </p:pic>
      <p:sp>
        <p:nvSpPr>
          <p:cNvPr id="40966" name="Rectangle 22"/>
          <p:cNvSpPr>
            <a:spLocks noChangeArrowheads="1"/>
          </p:cNvSpPr>
          <p:nvPr/>
        </p:nvSpPr>
        <p:spPr bwMode="auto">
          <a:xfrm>
            <a:off x="3059113" y="3382963"/>
            <a:ext cx="1377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000">
                <a:solidFill>
                  <a:schemeClr val="bg1"/>
                </a:solidFill>
              </a:rPr>
              <a:t>Foto:Mara H.Saalfeld</a:t>
            </a:r>
          </a:p>
        </p:txBody>
      </p:sp>
      <p:sp>
        <p:nvSpPr>
          <p:cNvPr id="40967" name="Rectangle 23"/>
          <p:cNvSpPr>
            <a:spLocks noChangeArrowheads="1"/>
          </p:cNvSpPr>
          <p:nvPr/>
        </p:nvSpPr>
        <p:spPr bwMode="auto">
          <a:xfrm>
            <a:off x="4140200" y="6021388"/>
            <a:ext cx="1377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000">
                <a:solidFill>
                  <a:schemeClr val="bg1"/>
                </a:solidFill>
              </a:rPr>
              <a:t>Foto:Mara H.Saalfeld</a:t>
            </a:r>
          </a:p>
        </p:txBody>
      </p:sp>
      <p:pic>
        <p:nvPicPr>
          <p:cNvPr id="40968" name="Picture 24" descr="F:\Colostro\Fotos Katy tirou com colostro\sILAGEM DE COLOSTRO DIA PRODUÇÃ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124200"/>
            <a:ext cx="3905250" cy="2933700"/>
          </a:xfrm>
          <a:prstGeom prst="rect">
            <a:avLst/>
          </a:prstGeom>
          <a:solidFill>
            <a:srgbClr val="00FF00"/>
          </a:solidFill>
          <a:ln w="57150" cmpd="thinThick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40969" name="Text Box 25"/>
          <p:cNvSpPr txBox="1">
            <a:spLocks noChangeArrowheads="1"/>
          </p:cNvSpPr>
          <p:nvPr/>
        </p:nvSpPr>
        <p:spPr bwMode="auto">
          <a:xfrm>
            <a:off x="5334000" y="50292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>
                <a:latin typeface="Times New Roman" pitchFamily="18" charset="0"/>
              </a:rPr>
              <a:t>Parto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0970" name="Text Box 26"/>
          <p:cNvSpPr txBox="1">
            <a:spLocks noChangeArrowheads="1"/>
          </p:cNvSpPr>
          <p:nvPr/>
        </p:nvSpPr>
        <p:spPr bwMode="auto">
          <a:xfrm>
            <a:off x="5867400" y="50292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>
                <a:latin typeface="Times New Roman" pitchFamily="18" charset="0"/>
              </a:rPr>
              <a:t>Parto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0971" name="Text Box 27"/>
          <p:cNvSpPr txBox="1">
            <a:spLocks noChangeArrowheads="1"/>
          </p:cNvSpPr>
          <p:nvPr/>
        </p:nvSpPr>
        <p:spPr bwMode="auto">
          <a:xfrm>
            <a:off x="6400800" y="50292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>
                <a:latin typeface="Times New Roman" pitchFamily="18" charset="0"/>
              </a:rPr>
              <a:t>Parto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0972" name="Text Box 28"/>
          <p:cNvSpPr txBox="1">
            <a:spLocks noChangeArrowheads="1"/>
          </p:cNvSpPr>
          <p:nvPr/>
        </p:nvSpPr>
        <p:spPr bwMode="auto">
          <a:xfrm>
            <a:off x="6934200" y="50292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>
                <a:latin typeface="Times New Roman" pitchFamily="18" charset="0"/>
              </a:rPr>
              <a:t>2º dia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0973" name="Text Box 30"/>
          <p:cNvSpPr txBox="1">
            <a:spLocks noChangeArrowheads="1"/>
          </p:cNvSpPr>
          <p:nvPr/>
        </p:nvSpPr>
        <p:spPr bwMode="auto">
          <a:xfrm>
            <a:off x="7467600" y="50292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>
                <a:latin typeface="Times New Roman" pitchFamily="18" charset="0"/>
              </a:rPr>
              <a:t>3º dia</a:t>
            </a:r>
            <a:endParaRPr lang="pt-BR">
              <a:latin typeface="Times New Roman" pitchFamily="18" charset="0"/>
            </a:endParaRPr>
          </a:p>
        </p:txBody>
      </p:sp>
      <p:sp>
        <p:nvSpPr>
          <p:cNvPr id="40974" name="Text Box 31"/>
          <p:cNvSpPr txBox="1">
            <a:spLocks noChangeArrowheads="1"/>
          </p:cNvSpPr>
          <p:nvPr/>
        </p:nvSpPr>
        <p:spPr bwMode="auto">
          <a:xfrm>
            <a:off x="8077200" y="51054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>
                <a:latin typeface="Times New Roman" pitchFamily="18" charset="0"/>
              </a:rPr>
              <a:t>4º dia</a:t>
            </a:r>
            <a:endParaRPr lang="pt-BR">
              <a:latin typeface="Times New Roman" pitchFamily="18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97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6"/>
          <p:cNvSpPr txBox="1">
            <a:spLocks noChangeArrowheads="1"/>
          </p:cNvSpPr>
          <p:nvPr/>
        </p:nvSpPr>
        <p:spPr bwMode="auto">
          <a:xfrm>
            <a:off x="0" y="4996333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pt-BR" sz="2800" dirty="0"/>
              <a:t>2 litros de silagem de </a:t>
            </a:r>
            <a:r>
              <a:rPr lang="pt-BR" sz="2800" dirty="0" smtClean="0"/>
              <a:t>colostro</a:t>
            </a:r>
          </a:p>
          <a:p>
            <a:pPr algn="ctr">
              <a:spcBef>
                <a:spcPts val="0"/>
              </a:spcBef>
            </a:pPr>
            <a:r>
              <a:rPr lang="pt-BR" sz="2800" dirty="0" smtClean="0"/>
              <a:t>+ </a:t>
            </a:r>
          </a:p>
          <a:p>
            <a:pPr algn="ctr">
              <a:spcBef>
                <a:spcPts val="0"/>
              </a:spcBef>
            </a:pPr>
            <a:r>
              <a:rPr lang="pt-BR" sz="2800" dirty="0" smtClean="0"/>
              <a:t>2 </a:t>
            </a:r>
            <a:r>
              <a:rPr lang="pt-BR" sz="2800" dirty="0"/>
              <a:t>litros de água (50°C)  =  4 litros de substituto </a:t>
            </a:r>
            <a:r>
              <a:rPr lang="pt-BR" sz="2800" dirty="0" smtClean="0"/>
              <a:t>do leite</a:t>
            </a:r>
            <a:endParaRPr lang="pt-BR" sz="2800" dirty="0"/>
          </a:p>
        </p:txBody>
      </p:sp>
      <p:sp>
        <p:nvSpPr>
          <p:cNvPr id="2058" name="Text Box 17"/>
          <p:cNvSpPr txBox="1">
            <a:spLocks noChangeArrowheads="1"/>
          </p:cNvSpPr>
          <p:nvPr/>
        </p:nvSpPr>
        <p:spPr bwMode="auto">
          <a:xfrm>
            <a:off x="4072888" y="4350048"/>
            <a:ext cx="159286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solidFill>
                  <a:srgbClr val="FFFF00"/>
                </a:solidFill>
              </a:rPr>
              <a:t>Misturar</a:t>
            </a:r>
          </a:p>
        </p:txBody>
      </p:sp>
      <p:pic>
        <p:nvPicPr>
          <p:cNvPr id="2059" name="Picture 19" descr="F:\Colostro\Fotos Katy tirou com colostro\colocando a silagem.JPG"/>
          <p:cNvPicPr>
            <a:picLocks noChangeAspect="1" noChangeArrowheads="1"/>
          </p:cNvPicPr>
          <p:nvPr/>
        </p:nvPicPr>
        <p:blipFill rotWithShape="1">
          <a:blip r:embed="rId3" cstate="print"/>
          <a:srcRect l="12573" t="4042" r="17890" b="12967"/>
          <a:stretch/>
        </p:blipFill>
        <p:spPr bwMode="auto">
          <a:xfrm>
            <a:off x="1187624" y="1052736"/>
            <a:ext cx="2736304" cy="336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1" descr="F:\Colostro\Fotos Katy tirou com colostro\Colocando a ág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944" y="1514576"/>
            <a:ext cx="3251448" cy="244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/>
          </p:cNvSpPr>
          <p:nvPr/>
        </p:nvSpPr>
        <p:spPr>
          <a:xfrm>
            <a:off x="613792" y="188640"/>
            <a:ext cx="7772400" cy="893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pt-BR" sz="4600" dirty="0" smtClean="0">
                <a:solidFill>
                  <a:srgbClr val="FFFF00"/>
                </a:solidFill>
                <a:latin typeface="Arial" charset="0"/>
              </a:rPr>
              <a:t>Forma de usar</a:t>
            </a:r>
          </a:p>
        </p:txBody>
      </p:sp>
    </p:spTree>
    <p:extLst>
      <p:ext uri="{BB962C8B-B14F-4D97-AF65-F5344CB8AC3E}">
        <p14:creationId xmlns:p14="http://schemas.microsoft.com/office/powerpoint/2010/main" val="2049363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537568"/>
            <a:ext cx="7993062" cy="1079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pt-BR" sz="3400" dirty="0" smtClean="0">
                <a:latin typeface="Arial" charset="0"/>
                <a:cs typeface="Arial" charset="0"/>
              </a:rPr>
              <a:t>Um bilhão de pessoas passa fome no mundo!</a:t>
            </a:r>
          </a:p>
        </p:txBody>
      </p:sp>
      <p:pic>
        <p:nvPicPr>
          <p:cNvPr id="13315" name="Imagem 3" descr="fome mund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005263"/>
            <a:ext cx="3651250" cy="21605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316" name="Imagem 4" descr="untitled.png"/>
          <p:cNvPicPr>
            <a:picLocks noChangeAspect="1"/>
          </p:cNvPicPr>
          <p:nvPr/>
        </p:nvPicPr>
        <p:blipFill>
          <a:blip r:embed="rId4" cstate="print"/>
          <a:srcRect l="1350" r="2802" b="18655"/>
          <a:stretch>
            <a:fillRect/>
          </a:stretch>
        </p:blipFill>
        <p:spPr bwMode="auto">
          <a:xfrm>
            <a:off x="684213" y="4005263"/>
            <a:ext cx="3527425" cy="21605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317" name="Imagem 5" descr="Toda-fome-do-mundo-Lucilia-Dowslle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1916113"/>
            <a:ext cx="3544887" cy="180022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6464035"/>
            <a:ext cx="1907704" cy="34934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4422" y="4924243"/>
            <a:ext cx="4372119" cy="1313069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Blip>
                <a:blip r:embed="rId3"/>
              </a:buBlip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Colostro</a:t>
            </a:r>
          </a:p>
          <a:p>
            <a:pPr algn="ctr" eaLnBrk="1" hangingPunct="1">
              <a:buBlip>
                <a:blip r:embed="rId3"/>
              </a:buBlip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Silagem de colostro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753594" y="2606705"/>
            <a:ext cx="419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Objetivo: </a:t>
            </a:r>
          </a:p>
          <a:p>
            <a:pPr algn="ctr"/>
            <a:r>
              <a:rPr lang="pt-BR" sz="3600" dirty="0" smtClean="0"/>
              <a:t>Estudar</a:t>
            </a: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97755"/>
            <a:ext cx="4606275" cy="34547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Seta para baixo 4"/>
          <p:cNvSpPr/>
          <p:nvPr/>
        </p:nvSpPr>
        <p:spPr>
          <a:xfrm>
            <a:off x="6578745" y="4193067"/>
            <a:ext cx="540221" cy="42345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613792" y="404664"/>
            <a:ext cx="7772400" cy="5866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pt-BR" sz="4600" dirty="0" smtClean="0">
                <a:solidFill>
                  <a:srgbClr val="FFFF00"/>
                </a:solidFill>
                <a:latin typeface="Arial" charset="0"/>
              </a:rPr>
              <a:t>Doutorado em 2009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895079" y="644104"/>
            <a:ext cx="7200800" cy="112871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pt-BR" cap="none" dirty="0" smtClean="0">
                <a:solidFill>
                  <a:schemeClr val="tx1"/>
                </a:solidFill>
                <a:latin typeface="Arial" charset="0"/>
              </a:rPr>
              <a:t>Estudos demonstraram que</a:t>
            </a:r>
            <a:br>
              <a:rPr lang="pt-BR" cap="none" dirty="0" smtClean="0">
                <a:solidFill>
                  <a:schemeClr val="tx1"/>
                </a:solidFill>
                <a:latin typeface="Arial" charset="0"/>
              </a:rPr>
            </a:br>
            <a:r>
              <a:rPr lang="pt-BR" cap="none" dirty="0">
                <a:latin typeface="Arial" charset="0"/>
              </a:rPr>
              <a:t>S</a:t>
            </a:r>
            <a:r>
              <a:rPr lang="pt-BR" cap="none" dirty="0" smtClean="0">
                <a:solidFill>
                  <a:schemeClr val="tx1"/>
                </a:solidFill>
                <a:latin typeface="Arial" charset="0"/>
              </a:rPr>
              <a:t>ilagem de </a:t>
            </a:r>
            <a:r>
              <a:rPr lang="pt-BR" cap="none" dirty="0">
                <a:latin typeface="Arial" charset="0"/>
              </a:rPr>
              <a:t>C</a:t>
            </a:r>
            <a:r>
              <a:rPr lang="pt-BR" cap="none" dirty="0" smtClean="0">
                <a:solidFill>
                  <a:schemeClr val="tx1"/>
                </a:solidFill>
                <a:latin typeface="Arial" charset="0"/>
              </a:rPr>
              <a:t>olostro: 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>
          <a:xfrm>
            <a:off x="895079" y="2060849"/>
            <a:ext cx="7772400" cy="2160240"/>
          </a:xfrm>
          <a:prstGeom prst="rect">
            <a:avLst/>
          </a:prstGeom>
        </p:spPr>
        <p:txBody>
          <a:bodyPr/>
          <a:lstStyle/>
          <a:p>
            <a:r>
              <a:rPr lang="pt-BR" sz="2400" dirty="0" smtClean="0">
                <a:solidFill>
                  <a:srgbClr val="FFFF00"/>
                </a:solidFill>
                <a:latin typeface="Arial" charset="0"/>
              </a:rPr>
              <a:t>Mantém constituição nutricional inicial.</a:t>
            </a:r>
          </a:p>
          <a:p>
            <a:pPr lvl="2"/>
            <a:r>
              <a:rPr lang="pt-BR" sz="2000" dirty="0" smtClean="0">
                <a:latin typeface="Arial" charset="0"/>
              </a:rPr>
              <a:t>Exceção - diminuição lactose </a:t>
            </a:r>
          </a:p>
          <a:p>
            <a:r>
              <a:rPr lang="pt-BR" sz="2400" dirty="0" smtClean="0">
                <a:latin typeface="Arial" charset="0"/>
              </a:rPr>
              <a:t>Inativação de bactérias patogênicas</a:t>
            </a:r>
          </a:p>
          <a:p>
            <a:r>
              <a:rPr lang="pt-BR" sz="2400" dirty="0" smtClean="0">
                <a:solidFill>
                  <a:srgbClr val="FFFF00"/>
                </a:solidFill>
                <a:latin typeface="Arial" charset="0"/>
              </a:rPr>
              <a:t>Permanência de Bactérias </a:t>
            </a:r>
            <a:r>
              <a:rPr lang="pt-BR" sz="2400" dirty="0" err="1" smtClean="0">
                <a:solidFill>
                  <a:srgbClr val="FFFF00"/>
                </a:solidFill>
                <a:latin typeface="Arial" charset="0"/>
              </a:rPr>
              <a:t>probióticas</a:t>
            </a:r>
            <a:endParaRPr lang="pt-BR" sz="2400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pt-BR" sz="2400" dirty="0" smtClean="0">
                <a:latin typeface="Arial" charset="0"/>
              </a:rPr>
              <a:t>Mantém anticorpos</a:t>
            </a:r>
          </a:p>
        </p:txBody>
      </p:sp>
      <p:pic>
        <p:nvPicPr>
          <p:cNvPr id="4" name="Imagem 3" descr="titulação proteína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270" y="4378598"/>
            <a:ext cx="2943225" cy="2205037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</p:pic>
      <p:pic>
        <p:nvPicPr>
          <p:cNvPr id="5" name="Imagem 4" descr="lactobacil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9316" y="4365104"/>
            <a:ext cx="2976563" cy="2232025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25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971600" y="892087"/>
            <a:ext cx="3960118" cy="914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Colostro</a:t>
            </a:r>
            <a:endParaRPr lang="pt-BR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32063" y="2270888"/>
            <a:ext cx="9199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dirty="0" smtClean="0"/>
              <a:t>- Primeiro alimento dos humanos</a:t>
            </a:r>
            <a:endParaRPr lang="pt-BR" sz="4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32722" y="3717032"/>
            <a:ext cx="8911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- Primeiro alimento dos mamíferos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206188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971600" y="892087"/>
            <a:ext cx="756084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Colostro Bovino</a:t>
            </a:r>
            <a:endParaRPr lang="pt-BR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48408" y="3789040"/>
            <a:ext cx="832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- Utilizado como alimento, medicamento </a:t>
            </a:r>
            <a:r>
              <a:rPr lang="pt-BR" sz="3600" dirty="0"/>
              <a:t>e suplemento no mundo </a:t>
            </a:r>
            <a:r>
              <a:rPr lang="pt-BR" sz="3600" dirty="0" smtClean="0"/>
              <a:t>todo. </a:t>
            </a:r>
            <a:endParaRPr lang="pt-BR" sz="3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48408" y="2420888"/>
            <a:ext cx="8595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- Utilizado como alimento por imigrantes, produtores e povos especiais.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627630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971600" y="892087"/>
            <a:ext cx="3960118" cy="914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Colostro</a:t>
            </a:r>
            <a:endParaRPr lang="pt-BR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8" name="Retângulo 6"/>
          <p:cNvSpPr>
            <a:spLocks noChangeArrowheads="1"/>
          </p:cNvSpPr>
          <p:nvPr/>
        </p:nvSpPr>
        <p:spPr bwMode="auto">
          <a:xfrm>
            <a:off x="1367309" y="2968101"/>
            <a:ext cx="621195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dirty="0" smtClean="0"/>
              <a:t>Ainda é  descartado no Brasil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67309" y="2032787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Cercado de preconceitos</a:t>
            </a:r>
            <a:endParaRPr lang="pt-BR" sz="3600" dirty="0"/>
          </a:p>
        </p:txBody>
      </p:sp>
      <p:sp>
        <p:nvSpPr>
          <p:cNvPr id="2" name="Retângulo 1"/>
          <p:cNvSpPr/>
          <p:nvPr/>
        </p:nvSpPr>
        <p:spPr>
          <a:xfrm>
            <a:off x="575221" y="3903415"/>
            <a:ext cx="8136904" cy="22467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PT" sz="2800" dirty="0">
                <a:solidFill>
                  <a:srgbClr val="FFFF00"/>
                </a:solidFill>
              </a:rPr>
              <a:t>Provavelmente os </a:t>
            </a:r>
            <a:r>
              <a:rPr lang="pt-BR" sz="2800" dirty="0">
                <a:solidFill>
                  <a:srgbClr val="FFFF00"/>
                </a:solidFill>
              </a:rPr>
              <a:t>preconceitos e a proibição de </a:t>
            </a:r>
            <a:r>
              <a:rPr lang="pt-BR" sz="2800" dirty="0" smtClean="0">
                <a:solidFill>
                  <a:srgbClr val="FFFF00"/>
                </a:solidFill>
              </a:rPr>
              <a:t>misturar </a:t>
            </a:r>
            <a:r>
              <a:rPr lang="pt-BR" sz="2800" dirty="0">
                <a:solidFill>
                  <a:srgbClr val="FFFF00"/>
                </a:solidFill>
              </a:rPr>
              <a:t>colostro ao leite que será comercializado </a:t>
            </a:r>
            <a:r>
              <a:rPr lang="pt-BR" sz="2800" dirty="0" smtClean="0">
                <a:solidFill>
                  <a:srgbClr val="FFFF00"/>
                </a:solidFill>
              </a:rPr>
              <a:t>(MAPA 1952), </a:t>
            </a:r>
            <a:r>
              <a:rPr lang="pt-BR" sz="2800" dirty="0">
                <a:solidFill>
                  <a:srgbClr val="FFFF00"/>
                </a:solidFill>
              </a:rPr>
              <a:t>leva ao senso comum de que o colostro não pode ser usado em alimentação humana.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86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043609" y="1892280"/>
            <a:ext cx="7346892" cy="3336920"/>
          </a:xfrm>
          <a:prstGeom prst="rect">
            <a:avLst/>
          </a:prstGeom>
          <a:solidFill>
            <a:srgbClr val="0000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endParaRPr lang="pt-BR" sz="6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pt-BR" sz="6000" dirty="0" smtClean="0">
                <a:latin typeface="Arial" charset="0"/>
                <a:cs typeface="Arial" charset="0"/>
              </a:rPr>
              <a:t>    E por que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3" t="18208" r="24044"/>
          <a:stretch/>
        </p:blipFill>
        <p:spPr>
          <a:xfrm>
            <a:off x="5620196" y="1968348"/>
            <a:ext cx="2088231" cy="31932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449032"/>
            <a:ext cx="9144000" cy="94400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t-BR" sz="4800" cap="none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</a:t>
            </a:r>
            <a:endParaRPr lang="pt-BR" sz="4800" cap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55470" y="3789040"/>
            <a:ext cx="8519296" cy="176421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Aprovado pelo DECRETO Nº 30.691, </a:t>
            </a:r>
            <a:r>
              <a:rPr lang="pt-BR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29 de março de 1952,</a:t>
            </a:r>
            <a:r>
              <a:rPr lang="pt-BR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pelo Presidente Getúlio Vargas, tendo em vista o que dispõe o Art. 14 da Lei nº 1.283, </a:t>
            </a:r>
            <a:r>
              <a:rPr lang="pt-BR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18 de dezembro de 1950. 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7144" y="1844788"/>
            <a:ext cx="853762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R</a:t>
            </a:r>
            <a:r>
              <a:rPr lang="pt-BR" sz="2800" dirty="0" smtClean="0"/>
              <a:t>egulamento da </a:t>
            </a:r>
            <a:r>
              <a:rPr lang="pt-BR" sz="3600" dirty="0" smtClean="0"/>
              <a:t>I</a:t>
            </a:r>
            <a:r>
              <a:rPr lang="pt-BR" sz="2800" dirty="0" smtClean="0"/>
              <a:t>nspeção </a:t>
            </a:r>
            <a:r>
              <a:rPr lang="pt-BR" sz="3600" dirty="0"/>
              <a:t>I</a:t>
            </a:r>
            <a:r>
              <a:rPr lang="pt-BR" sz="2800" dirty="0" smtClean="0"/>
              <a:t>ndustrial e </a:t>
            </a:r>
            <a:r>
              <a:rPr lang="pt-BR" sz="3600" dirty="0" smtClean="0"/>
              <a:t>S</a:t>
            </a:r>
            <a:r>
              <a:rPr lang="pt-BR" sz="2800" dirty="0" smtClean="0"/>
              <a:t>anitária de </a:t>
            </a:r>
            <a:r>
              <a:rPr lang="pt-BR" sz="3600" dirty="0" smtClean="0"/>
              <a:t>P</a:t>
            </a:r>
            <a:r>
              <a:rPr lang="pt-BR" sz="2800" dirty="0" smtClean="0"/>
              <a:t>rodutos de </a:t>
            </a:r>
            <a:r>
              <a:rPr lang="pt-BR" sz="3600" dirty="0"/>
              <a:t>O</a:t>
            </a:r>
            <a:r>
              <a:rPr lang="pt-BR" sz="2800" dirty="0" smtClean="0"/>
              <a:t>rigem </a:t>
            </a:r>
            <a:r>
              <a:rPr lang="pt-BR" sz="3600" dirty="0" smtClean="0"/>
              <a:t>A</a:t>
            </a:r>
            <a:r>
              <a:rPr lang="pt-BR" sz="2800" dirty="0" smtClean="0"/>
              <a:t>nimal - RIISPOA</a:t>
            </a:r>
            <a:endParaRPr lang="pt-BR" sz="2800" dirty="0">
              <a:solidFill>
                <a:srgbClr val="FFFF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502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94360" y="2057400"/>
            <a:ext cx="8226112" cy="16596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Art. 479 - Entende-se por "colostro" o produto da ordenha obtido após o parto e enquanto estiverem presentes os elementos que o caracterizem. </a:t>
            </a:r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87824" y="4149080"/>
            <a:ext cx="5680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FF00"/>
                </a:solidFill>
              </a:rPr>
              <a:t>Parágrafo único </a:t>
            </a:r>
            <a:r>
              <a:rPr lang="pt-BR" sz="2800" dirty="0">
                <a:solidFill>
                  <a:srgbClr val="FFFF00"/>
                </a:solidFill>
              </a:rPr>
              <a:t>- É </a:t>
            </a:r>
            <a:r>
              <a:rPr lang="pt-BR" sz="3600" b="1" dirty="0"/>
              <a:t>proibido</a:t>
            </a:r>
            <a:r>
              <a:rPr lang="pt-BR" sz="3600" dirty="0">
                <a:solidFill>
                  <a:srgbClr val="FFFF00"/>
                </a:solidFill>
              </a:rPr>
              <a:t> </a:t>
            </a:r>
            <a:r>
              <a:rPr lang="pt-BR" sz="2800" dirty="0">
                <a:solidFill>
                  <a:srgbClr val="FFFF00"/>
                </a:solidFill>
              </a:rPr>
              <a:t>o aproveitamento para fins de alimentação humana, do leite de retenção e do colostro.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449032"/>
            <a:ext cx="9144000" cy="94400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t-BR" sz="4800" cap="none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</a:t>
            </a:r>
            <a:endParaRPr lang="pt-BR" sz="4800" cap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34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13638" y="2373462"/>
            <a:ext cx="8433022" cy="68409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Art. 479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não diz que elementos são estes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54029" y="4512022"/>
            <a:ext cx="7552240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</a:rPr>
              <a:t>Parágrafo único – nem de que espécie é este colostro</a:t>
            </a:r>
            <a:endParaRPr lang="pt-BR" sz="3200" dirty="0">
              <a:solidFill>
                <a:srgbClr val="FFFF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449032"/>
            <a:ext cx="9144000" cy="94400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t-BR" sz="4800" cap="none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</a:t>
            </a:r>
            <a:endParaRPr lang="pt-BR" sz="4800" cap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9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51520" y="498295"/>
            <a:ext cx="8294672" cy="12930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200" b="1" cap="none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Proposta mudança da legislação de 2010</a:t>
            </a:r>
            <a:endParaRPr lang="pt-BR" sz="3200" b="1" cap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39552" y="1484784"/>
            <a:ext cx="833521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Art. 257.  Entende-se por colostro o produto da ordenha obtido após o parto e enquanto estiverem presentes os elementos que o caracterizam.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2348880"/>
            <a:ext cx="84804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 Art. 277.  </a:t>
            </a:r>
            <a:r>
              <a:rPr lang="pt-BR" sz="2800" dirty="0">
                <a:solidFill>
                  <a:srgbClr val="FFFF00"/>
                </a:solidFill>
              </a:rPr>
              <a:t>Considera-se impróprio para qualquer tipo de aproveitamento o leite cru quando</a:t>
            </a:r>
            <a:r>
              <a:rPr lang="pt-BR" sz="2000" dirty="0">
                <a:solidFill>
                  <a:srgbClr val="FFFF00"/>
                </a:solidFill>
              </a:rPr>
              <a:t>:</a:t>
            </a:r>
            <a:r>
              <a:rPr lang="pt-BR" sz="2000" dirty="0"/>
              <a:t>  </a:t>
            </a:r>
            <a:r>
              <a:rPr lang="pt-BR" sz="1600" dirty="0"/>
              <a:t>I - provenha de propriedade interditada por setor competente do Ministério da Agricultura, Pecuária e Abastecimento;  II - apresente resíduos de produtos de uso veterinário ou contaminantes acima dos limites máximos estabelecidos em legislação específica, inibidores, neutralizantes de acidez, reconstituintes de densidade ou do índice </a:t>
            </a:r>
            <a:r>
              <a:rPr lang="pt-BR" sz="1600" dirty="0" err="1"/>
              <a:t>crioscópico</a:t>
            </a:r>
            <a:r>
              <a:rPr lang="pt-BR" sz="1600" dirty="0"/>
              <a:t>, conservadores, agentes inibidores do crescimento microbiano ou outras substâncias estranhas à sua composição;  III - apresente corpos estranhos ou impurezas que causem repugnância;</a:t>
            </a:r>
            <a:r>
              <a:rPr lang="pt-BR" sz="2000" dirty="0"/>
              <a:t>  </a:t>
            </a:r>
            <a:endParaRPr lang="pt-BR" sz="2000" dirty="0" smtClean="0"/>
          </a:p>
          <a:p>
            <a:pPr algn="just"/>
            <a:r>
              <a:rPr lang="pt-BR" sz="2800" dirty="0" smtClean="0">
                <a:solidFill>
                  <a:srgbClr val="FFFF00"/>
                </a:solidFill>
              </a:rPr>
              <a:t>IV </a:t>
            </a:r>
            <a:r>
              <a:rPr lang="pt-BR" sz="2800" dirty="0">
                <a:solidFill>
                  <a:srgbClr val="FFFF00"/>
                </a:solidFill>
              </a:rPr>
              <a:t>- revele presença de colostro; </a:t>
            </a:r>
            <a:r>
              <a:rPr lang="pt-BR" sz="1600" dirty="0"/>
              <a:t>ou  V - apresente outras alterações que o torne impróprio, a juízo do Ministério da Agricultura, Pecuária e Abastecimento.  </a:t>
            </a:r>
          </a:p>
          <a:p>
            <a:pPr algn="just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624753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tângulo 3"/>
          <p:cNvSpPr>
            <a:spLocks noChangeArrowheads="1"/>
          </p:cNvSpPr>
          <p:nvPr/>
        </p:nvSpPr>
        <p:spPr bwMode="auto">
          <a:xfrm>
            <a:off x="705706" y="920300"/>
            <a:ext cx="75608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3200" dirty="0" smtClean="0"/>
              <a:t>Enquanto milhares </a:t>
            </a:r>
            <a:r>
              <a:rPr lang="pt-BR" sz="3200" dirty="0"/>
              <a:t>de toneladas de colostro bovino  são </a:t>
            </a:r>
            <a:r>
              <a:rPr lang="pt-BR" sz="3200" dirty="0" smtClean="0"/>
              <a:t>desprezados no Brasil. </a:t>
            </a:r>
            <a:endParaRPr lang="pt-BR" sz="3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852936"/>
            <a:ext cx="5876925" cy="314325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06139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3645024"/>
            <a:ext cx="7848872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§ 1o  Permitem-se os seguintes processos de pasteurização do leite:  I - Pasteurização lenta, que consiste no aquecimento indireto do leite entre 63ºC (sessenta e três graus Celsius) e 65ºC (sessenta e cinco graus Celsius) por 30 (trinta) minutos, mantendo-se o leite sob agitação mecânica, lenta, em aparelhagem própria; e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412776"/>
            <a:ext cx="8280920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Art. 283.  Entende-se por pasteurização o tratamento térmico aplicado ao leite com o objetivo de evitar perigos à saúde pública decorrentes de microrganismos patogênicos eventualmente presentes, promovendo mínimas modificações químicas, físicas, sensoriais e nutricionais.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339752" y="33265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FFFF00"/>
                </a:solidFill>
              </a:rPr>
              <a:t>Pasteurização</a:t>
            </a:r>
            <a:endParaRPr lang="pt-BR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20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92197" y="980728"/>
            <a:ext cx="8424936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Parágrafo </a:t>
            </a:r>
            <a:r>
              <a:rPr lang="pt-BR" sz="2800" dirty="0" smtClean="0"/>
              <a:t>único </a:t>
            </a:r>
          </a:p>
          <a:p>
            <a:pPr algn="ctr"/>
            <a:r>
              <a:rPr lang="pt-BR" sz="2800" dirty="0" smtClean="0"/>
              <a:t>É </a:t>
            </a:r>
            <a:r>
              <a:rPr lang="pt-BR" sz="2800" dirty="0"/>
              <a:t>proibido o aproveitamento para fins de alimentação humana, do leite de retenção e do </a:t>
            </a:r>
            <a:r>
              <a:rPr lang="pt-BR" sz="2800" dirty="0" smtClean="0"/>
              <a:t>colostro </a:t>
            </a:r>
            <a:endParaRPr lang="pt-BR" sz="2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79460" y="3156337"/>
            <a:ext cx="8450409" cy="304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</a:rPr>
              <a:t>Esta </a:t>
            </a:r>
            <a:r>
              <a:rPr lang="pt-BR" sz="3200" dirty="0">
                <a:solidFill>
                  <a:srgbClr val="FFFF00"/>
                </a:solidFill>
              </a:rPr>
              <a:t>recomendação deve-se à diferença de constituição entre </a:t>
            </a:r>
            <a:r>
              <a:rPr lang="pt-BR" sz="3200" dirty="0" smtClean="0">
                <a:solidFill>
                  <a:srgbClr val="FFFF00"/>
                </a:solidFill>
              </a:rPr>
              <a:t>leite e colostro  </a:t>
            </a:r>
            <a:r>
              <a:rPr lang="pt-BR" sz="3200" dirty="0">
                <a:solidFill>
                  <a:srgbClr val="FFFF00"/>
                </a:solidFill>
              </a:rPr>
              <a:t>que pode trazer problemas tecnológicos, relacionados com a instabilidade proteica face ao tratamento térmico durante a pasteurização (BEHMER, 1999). 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30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59532" y="4437112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Parágrafo </a:t>
            </a:r>
            <a:r>
              <a:rPr lang="pt-BR" sz="2800" dirty="0" smtClean="0"/>
              <a:t>único </a:t>
            </a:r>
          </a:p>
          <a:p>
            <a:pPr algn="ctr"/>
            <a:r>
              <a:rPr lang="pt-BR" sz="2800" dirty="0" smtClean="0"/>
              <a:t>É </a:t>
            </a:r>
            <a:r>
              <a:rPr lang="pt-BR" sz="2800" dirty="0"/>
              <a:t>proibido </a:t>
            </a:r>
            <a:r>
              <a:rPr lang="pt-BR" sz="2800" dirty="0" smtClean="0"/>
              <a:t>misturar colostro com leite para produção </a:t>
            </a:r>
            <a:r>
              <a:rPr lang="pt-BR" sz="2800" dirty="0"/>
              <a:t>de </a:t>
            </a:r>
            <a:r>
              <a:rPr lang="pt-BR" sz="2800" dirty="0" smtClean="0"/>
              <a:t>leite pasteurizado ou UHT.</a:t>
            </a:r>
            <a:endParaRPr lang="pt-BR" sz="2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32953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FF00"/>
                </a:solidFill>
              </a:rPr>
              <a:t>sugestão</a:t>
            </a:r>
            <a:endParaRPr lang="pt-BR" sz="5400" b="1" dirty="0">
              <a:solidFill>
                <a:srgbClr val="FFFF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92197" y="980728"/>
            <a:ext cx="8424936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Parágrafo </a:t>
            </a:r>
            <a:r>
              <a:rPr lang="pt-BR" sz="2800" dirty="0" smtClean="0"/>
              <a:t>único </a:t>
            </a:r>
          </a:p>
          <a:p>
            <a:pPr algn="ctr"/>
            <a:r>
              <a:rPr lang="pt-BR" sz="2800" dirty="0" smtClean="0"/>
              <a:t>É </a:t>
            </a:r>
            <a:r>
              <a:rPr lang="pt-BR" sz="2800" dirty="0"/>
              <a:t>proibido o aproveitamento para fins de alimentação humana, do leite de retenção e do </a:t>
            </a:r>
            <a:r>
              <a:rPr lang="pt-BR" sz="2800" dirty="0" smtClean="0"/>
              <a:t>colostro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14083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8712968" cy="2592288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pt-B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Por ser proibido para </a:t>
            </a:r>
            <a:r>
              <a:rPr lang="pt-BR" b="1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alimentação </a:t>
            </a:r>
            <a:r>
              <a:rPr lang="pt-B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humana na legislação,</a:t>
            </a:r>
            <a:br>
              <a:rPr lang="pt-BR" cap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não pode entrar nenhum produto com colostro no Brasil.</a:t>
            </a:r>
            <a:endParaRPr lang="pt-BR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18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13719" y="621001"/>
            <a:ext cx="6377940" cy="1030038"/>
          </a:xfrm>
          <a:prstGeom prst="rect">
            <a:avLst/>
          </a:prstGeom>
        </p:spPr>
        <p:txBody>
          <a:bodyPr/>
          <a:lstStyle/>
          <a:p>
            <a:r>
              <a:rPr lang="pt-BR" b="1" cap="none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utilizar o colostro</a:t>
            </a:r>
            <a:endParaRPr lang="pt-BR" b="1" cap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892480" cy="40690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Alimentação Humana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Indústria de suplementos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Indústria de medicamentos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Tratamento de doenças gastrointestinais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Imunoestimulante</a:t>
            </a:r>
            <a:endParaRPr lang="pt-B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pt-BR" dirty="0" smtClean="0"/>
          </a:p>
          <a:p>
            <a:pPr>
              <a:lnSpc>
                <a:spcPct val="150000"/>
              </a:lnSpc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97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54" t="-1755" r="5468" b="7030"/>
          <a:stretch/>
        </p:blipFill>
        <p:spPr>
          <a:xfrm>
            <a:off x="251520" y="1685107"/>
            <a:ext cx="8296947" cy="475252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39752" y="11321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/>
              <a:t>Google!</a:t>
            </a:r>
            <a:endParaRPr lang="pt-BR" sz="6000" dirty="0"/>
          </a:p>
        </p:txBody>
      </p:sp>
      <p:sp>
        <p:nvSpPr>
          <p:cNvPr id="4" name="Retângulo 3"/>
          <p:cNvSpPr/>
          <p:nvPr/>
        </p:nvSpPr>
        <p:spPr>
          <a:xfrm>
            <a:off x="253467" y="1174780"/>
            <a:ext cx="86168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19/12/2015 - Aproximadamente </a:t>
            </a:r>
            <a:r>
              <a:rPr lang="pt-BR" sz="2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1.360.000 resultados</a:t>
            </a:r>
            <a:r>
              <a:rPr lang="pt-BR" sz="2100" dirty="0">
                <a:solidFill>
                  <a:srgbClr val="FFFF00"/>
                </a:solidFill>
              </a:rPr>
              <a:t> </a:t>
            </a:r>
            <a:r>
              <a:rPr lang="pt-BR" sz="2100" dirty="0">
                <a:solidFill>
                  <a:srgbClr val="FFFF00"/>
                </a:solidFill>
                <a:latin typeface="Arial" panose="020B0604020202020204" pitchFamily="34" charset="0"/>
              </a:rPr>
              <a:t>(</a:t>
            </a:r>
            <a:r>
              <a:rPr lang="pt-BR" sz="2100" dirty="0" smtClean="0">
                <a:solidFill>
                  <a:srgbClr val="FFFF00"/>
                </a:solidFill>
                <a:latin typeface="Arial" panose="020B0604020202020204" pitchFamily="34" charset="0"/>
              </a:rPr>
              <a:t>0,28 </a:t>
            </a:r>
            <a:r>
              <a:rPr lang="pt-BR" sz="2100" dirty="0">
                <a:solidFill>
                  <a:srgbClr val="FFFF00"/>
                </a:solidFill>
                <a:latin typeface="Arial" panose="020B0604020202020204" pitchFamily="34" charset="0"/>
              </a:rPr>
              <a:t>segundos)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2164318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89289" y="134201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/>
              <a:t>Google!</a:t>
            </a:r>
            <a:endParaRPr lang="pt-BR" sz="6000" dirty="0"/>
          </a:p>
        </p:txBody>
      </p:sp>
      <p:sp>
        <p:nvSpPr>
          <p:cNvPr id="4" name="Retângulo 3"/>
          <p:cNvSpPr/>
          <p:nvPr/>
        </p:nvSpPr>
        <p:spPr>
          <a:xfrm>
            <a:off x="216063" y="1149864"/>
            <a:ext cx="87849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18/08/2016 - Aproximadamente 4.160.000 resultados</a:t>
            </a:r>
            <a:r>
              <a:rPr lang="pt-BR" sz="2100" dirty="0" smtClean="0">
                <a:solidFill>
                  <a:srgbClr val="FFFF00"/>
                </a:solidFill>
              </a:rPr>
              <a:t> </a:t>
            </a:r>
            <a:r>
              <a:rPr lang="pt-BR" sz="2100" dirty="0" smtClean="0">
                <a:solidFill>
                  <a:srgbClr val="FFFF00"/>
                </a:solidFill>
                <a:latin typeface="Arial" panose="020B0604020202020204" pitchFamily="34" charset="0"/>
              </a:rPr>
              <a:t>(0,28 segundos)</a:t>
            </a:r>
            <a:endParaRPr lang="pt-BR" sz="21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b="5684"/>
          <a:stretch/>
        </p:blipFill>
        <p:spPr>
          <a:xfrm>
            <a:off x="216063" y="1700808"/>
            <a:ext cx="86908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23728" y="3212976"/>
            <a:ext cx="531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FFFF00"/>
                </a:solidFill>
              </a:rPr>
              <a:t>Legislação para colostro</a:t>
            </a:r>
            <a:endParaRPr lang="pt-BR" sz="3600" dirty="0">
              <a:solidFill>
                <a:srgbClr val="FFFF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997" y="836712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51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263283" y="543248"/>
            <a:ext cx="435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FF00"/>
                </a:solidFill>
              </a:rPr>
              <a:t>Europa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9046" t="17516" r="22328" b="17516"/>
          <a:stretch/>
        </p:blipFill>
        <p:spPr>
          <a:xfrm>
            <a:off x="119126" y="1469996"/>
            <a:ext cx="8821488" cy="469530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84" y="54868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6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6049" t="15945" r="16433" b="16328"/>
          <a:stretch/>
        </p:blipFill>
        <p:spPr>
          <a:xfrm>
            <a:off x="575556" y="1175208"/>
            <a:ext cx="7992888" cy="450758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http://www.cirs-reach.com/news/New_Regulatory_Obligations_on_Exporting_Colostrum_Raw_Milk_and_Dairy_Products_into_China.html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5536" y="5770940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</a:t>
            </a:r>
            <a:r>
              <a:rPr lang="pt-BR" sz="1400" dirty="0" smtClean="0"/>
              <a:t>www.cirs-reach.com/news/New_Regulatory_Obligations_on_Exporting_Colostrum_Raw_Milk_and_Dairy_Products_into_China.html</a:t>
            </a:r>
            <a:endParaRPr lang="pt-BR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617894" y="260648"/>
            <a:ext cx="1908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FFFF00"/>
                </a:solidFill>
              </a:rPr>
              <a:t>China</a:t>
            </a:r>
            <a:endParaRPr lang="pt-BR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18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1973888" y="498282"/>
            <a:ext cx="410413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Colostro</a:t>
            </a:r>
            <a:endParaRPr lang="pt-BR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1846015"/>
            <a:ext cx="8964613" cy="1150937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pt-BR" sz="3600" dirty="0" smtClean="0">
                <a:latin typeface="Arial" charset="0"/>
                <a:cs typeface="Arial" charset="0"/>
              </a:rPr>
              <a:t>1º leite produzido pelos mamíferos após o parto </a:t>
            </a:r>
            <a:r>
              <a:rPr lang="pt-BR" sz="2000" dirty="0" smtClean="0">
                <a:latin typeface="Arial" charset="0"/>
                <a:cs typeface="Arial" charset="0"/>
              </a:rPr>
              <a:t>(5 a 7 dias)</a:t>
            </a:r>
          </a:p>
        </p:txBody>
      </p:sp>
      <p:pic>
        <p:nvPicPr>
          <p:cNvPr id="16387" name="Picture 17" descr="Carmen e conquita lin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504715"/>
            <a:ext cx="3932972" cy="2948621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275" t="9843" r="16703" b="10424"/>
          <a:stretch/>
        </p:blipFill>
        <p:spPr>
          <a:xfrm>
            <a:off x="323528" y="1481660"/>
            <a:ext cx="8286822" cy="388843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9064" y="5805264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http://www.euissuetracker.com/en/eu-legislation/10075/import-conditions-colostrum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99284" y="679299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FF00"/>
                </a:solidFill>
              </a:rPr>
              <a:t>Estados Unidos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0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278" t="3735" r="15689" b="17516"/>
          <a:stretch/>
        </p:blipFill>
        <p:spPr>
          <a:xfrm>
            <a:off x="611560" y="1536766"/>
            <a:ext cx="7887592" cy="44752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51520" y="6011996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http://www.foodsafety.govt.nz/elibrary/industry/bovine-colostrum-factsheets/index.htm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87824" y="467961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FF00"/>
                </a:solidFill>
              </a:rPr>
              <a:t>Nova Zelândia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16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3548" y="101063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</a:rPr>
              <a:t>O Brasil perde muito com esta proibição: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23528" y="1931928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Alimentação Humana: nenhuma legislação pode proibir uma pessoa de se alimentar de colostro e isto acontece há muito tempo.</a:t>
            </a:r>
            <a:endParaRPr lang="pt-BR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7" y="3719934"/>
            <a:ext cx="8496943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FF00"/>
                </a:solidFill>
              </a:rPr>
              <a:t>Esta legislação interfere na comercialização e industrialização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3" y="5229200"/>
            <a:ext cx="869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Poderíamos ter no país várias indústrias produzindo derivados de colostro bovino.</a:t>
            </a:r>
            <a:endParaRPr lang="pt-BR" sz="2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96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5428" y="507340"/>
            <a:ext cx="8745812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r>
              <a:rPr lang="pt-BR" sz="3200" kern="1200" cap="none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Colostro na alimentação humana</a:t>
            </a:r>
            <a:endParaRPr lang="pt-BR" sz="3200" kern="1200" cap="none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97965" y="1608068"/>
            <a:ext cx="8643275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77800" indent="-177800">
              <a:spcBef>
                <a:spcPts val="3000"/>
              </a:spcBef>
              <a:spcAft>
                <a:spcPts val="600"/>
              </a:spcAft>
            </a:pPr>
            <a:r>
              <a:rPr lang="pt-BR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Utilizado </a:t>
            </a:r>
            <a:r>
              <a:rPr lang="pt-BR" sz="3200" kern="1200" dirty="0">
                <a:latin typeface="Arial" panose="020B0604020202020204" pitchFamily="34" charset="0"/>
                <a:cs typeface="Arial" panose="020B0604020202020204" pitchFamily="34" charset="0"/>
              </a:rPr>
              <a:t>por muitos povos para fabricação </a:t>
            </a:r>
            <a:r>
              <a:rPr lang="pt-BR" sz="3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 de </a:t>
            </a:r>
            <a:r>
              <a:rPr lang="pt-BR" sz="3200" kern="1200" dirty="0">
                <a:latin typeface="Arial" panose="020B0604020202020204" pitchFamily="34" charset="0"/>
                <a:cs typeface="Arial" panose="020B0604020202020204" pitchFamily="34" charset="0"/>
              </a:rPr>
              <a:t>queijo, pudins, </a:t>
            </a:r>
            <a:r>
              <a:rPr lang="pt-BR" sz="3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panquecas</a:t>
            </a:r>
            <a:r>
              <a:rPr lang="pt-BR" sz="3200" kern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manteiga</a:t>
            </a:r>
          </a:p>
        </p:txBody>
      </p:sp>
      <p:sp>
        <p:nvSpPr>
          <p:cNvPr id="4" name="Retângulo 3"/>
          <p:cNvSpPr/>
          <p:nvPr/>
        </p:nvSpPr>
        <p:spPr>
          <a:xfrm>
            <a:off x="7298371" y="2600438"/>
            <a:ext cx="11801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OLIVEIRA, 2012</a:t>
            </a: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00558" y="3862655"/>
            <a:ext cx="1340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ts val="3000"/>
              </a:spcBef>
              <a:spcAft>
                <a:spcPts val="600"/>
              </a:spcAft>
            </a:pPr>
            <a:r>
              <a:rPr lang="pt-BR" sz="11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  </a:t>
            </a:r>
            <a:r>
              <a:rPr lang="pt-BR" sz="11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</a:t>
            </a:r>
            <a:r>
              <a:rPr lang="pt-BR" sz="14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pt-BR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0036" y="5011142"/>
            <a:ext cx="4472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0" indent="-95250" algn="ctr">
              <a:spcBef>
                <a:spcPts val="3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Indústria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farmacêutica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23721" y="5595917"/>
            <a:ext cx="262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HURLEY e THEIL, 2011</a:t>
            </a:r>
          </a:p>
        </p:txBody>
      </p:sp>
      <p:pic>
        <p:nvPicPr>
          <p:cNvPr id="8" name="Picture 3" descr="DSC076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16" y="4705547"/>
            <a:ext cx="2419816" cy="1935079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95536" y="3284984"/>
            <a:ext cx="70823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 pitchFamily="34" charset="0"/>
              <a:buChar char="•"/>
              <a:tabLst>
                <a:tab pos="177800" algn="l"/>
              </a:tabLst>
            </a:pPr>
            <a:r>
              <a:rPr lang="pt-BR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Suplemento </a:t>
            </a:r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nutricional – academias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51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6096" y="260648"/>
            <a:ext cx="7772400" cy="914400"/>
          </a:xfrm>
        </p:spPr>
        <p:txBody>
          <a:bodyPr/>
          <a:lstStyle/>
          <a:p>
            <a:pPr algn="ctr"/>
            <a:r>
              <a:rPr lang="pt-BR" sz="4800" cap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Utilização no mundo</a:t>
            </a:r>
            <a:endParaRPr lang="pt-BR" sz="4800" cap="none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1178168"/>
            <a:ext cx="8746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</a:rPr>
              <a:t>Países escandinavos</a:t>
            </a:r>
            <a:r>
              <a:rPr lang="pt-BR" sz="2400" dirty="0" smtClean="0"/>
              <a:t>:</a:t>
            </a:r>
          </a:p>
          <a:p>
            <a:r>
              <a:rPr lang="pt-BR" sz="2400" dirty="0"/>
              <a:t>	</a:t>
            </a:r>
            <a:r>
              <a:rPr lang="pt-BR" sz="2400" dirty="0" smtClean="0"/>
              <a:t>- Pudim de </a:t>
            </a:r>
            <a:r>
              <a:rPr lang="pt-BR" sz="2400" dirty="0"/>
              <a:t>colostro coberto com mel </a:t>
            </a:r>
            <a:r>
              <a:rPr lang="pt-BR" sz="2000" dirty="0" smtClean="0"/>
              <a:t>(</a:t>
            </a:r>
            <a:r>
              <a:rPr lang="pt-BR" sz="2000" dirty="0"/>
              <a:t>Oliveira, 2012).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2165366"/>
            <a:ext cx="8139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rgbClr val="FFFF00"/>
                </a:solidFill>
              </a:rPr>
              <a:t>Turquia de Kelle:</a:t>
            </a:r>
          </a:p>
          <a:p>
            <a:r>
              <a:rPr lang="pt-PT" sz="2400" dirty="0"/>
              <a:t>	</a:t>
            </a:r>
            <a:r>
              <a:rPr lang="pt-PT" sz="2400" dirty="0" smtClean="0"/>
              <a:t>- O </a:t>
            </a:r>
            <a:r>
              <a:rPr lang="pt-PT" sz="2400" dirty="0"/>
              <a:t>colostro (avuz) é colocado em uma panela </a:t>
            </a:r>
            <a:r>
              <a:rPr lang="pt-PT" sz="2400" dirty="0" smtClean="0"/>
              <a:t>	sendo </a:t>
            </a:r>
            <a:r>
              <a:rPr lang="pt-PT" sz="2400" dirty="0"/>
              <a:t>lentamente aquecida para tornar-se firme. </a:t>
            </a:r>
            <a:endParaRPr lang="pt-BR" sz="2400" dirty="0">
              <a:effectLst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6559" y="3521896"/>
            <a:ext cx="8139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rgbClr val="FFFF00"/>
                </a:solidFill>
              </a:rPr>
              <a:t>Cáucaso:</a:t>
            </a:r>
          </a:p>
          <a:p>
            <a:r>
              <a:rPr lang="pt-PT" sz="2400" dirty="0"/>
              <a:t>	</a:t>
            </a:r>
            <a:r>
              <a:rPr lang="pt-PT" sz="2400" dirty="0" smtClean="0"/>
              <a:t> - O colostro </a:t>
            </a:r>
            <a:r>
              <a:rPr lang="pt-PT" sz="2400" dirty="0"/>
              <a:t>solidificado  é  polvilhado com açúcar </a:t>
            </a:r>
            <a:r>
              <a:rPr lang="pt-PT" sz="2400" dirty="0" smtClean="0"/>
              <a:t>	sendo </a:t>
            </a:r>
            <a:r>
              <a:rPr lang="pt-PT" sz="2400" dirty="0"/>
              <a:t>conhecido como "Gumus” (</a:t>
            </a:r>
            <a:r>
              <a:rPr lang="pt-BR" sz="2400" dirty="0" err="1"/>
              <a:t>Kalafat</a:t>
            </a:r>
            <a:r>
              <a:rPr lang="pt-BR" sz="2400" dirty="0"/>
              <a:t> 2011</a:t>
            </a:r>
            <a:r>
              <a:rPr lang="pt-BR" sz="2400" dirty="0" smtClean="0"/>
              <a:t>).</a:t>
            </a:r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79512" y="4878426"/>
            <a:ext cx="8746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</a:rPr>
              <a:t>Finlândia:</a:t>
            </a:r>
          </a:p>
          <a:p>
            <a:r>
              <a:rPr lang="pt-BR" sz="2400" dirty="0"/>
              <a:t>	</a:t>
            </a:r>
            <a:r>
              <a:rPr lang="pt-BR" sz="2400" dirty="0" smtClean="0"/>
              <a:t>-Pudim </a:t>
            </a:r>
            <a:r>
              <a:rPr lang="pt-BR" sz="2400" dirty="0"/>
              <a:t>de colostro </a:t>
            </a:r>
            <a:r>
              <a:rPr lang="pt-BR" sz="2400" dirty="0" smtClean="0"/>
              <a:t>é </a:t>
            </a:r>
            <a:r>
              <a:rPr lang="pt-BR" sz="2400" dirty="0"/>
              <a:t>uma sobremesa </a:t>
            </a:r>
            <a:r>
              <a:rPr lang="pt-BR" sz="2400" dirty="0" smtClean="0"/>
              <a:t>tradicional 	adotado por </a:t>
            </a:r>
            <a:r>
              <a:rPr lang="pt-BR" sz="2400" dirty="0"/>
              <a:t>muitos “chefs” de diferentes partes do </a:t>
            </a:r>
            <a:r>
              <a:rPr lang="pt-BR" sz="2400" dirty="0" smtClean="0"/>
              <a:t>	mundo (Godin</a:t>
            </a:r>
            <a:r>
              <a:rPr lang="pt-BR" sz="2400" dirty="0"/>
              <a:t>,</a:t>
            </a:r>
            <a:r>
              <a:rPr lang="pt-BR" sz="2400" dirty="0" smtClean="0"/>
              <a:t>2011</a:t>
            </a:r>
            <a:r>
              <a:rPr lang="pt-BR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70276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276" y="332656"/>
            <a:ext cx="7772400" cy="914400"/>
          </a:xfrm>
        </p:spPr>
        <p:txBody>
          <a:bodyPr/>
          <a:lstStyle/>
          <a:p>
            <a:pPr algn="ctr"/>
            <a:r>
              <a:rPr lang="pt-BR" sz="4800" cap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Alimento nobre</a:t>
            </a:r>
            <a:endParaRPr lang="pt-BR" sz="4800" cap="none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7686" y="340696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4240" y="1329472"/>
            <a:ext cx="8369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Finlândia: </a:t>
            </a: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Leipäjuusto </a:t>
            </a:r>
            <a:r>
              <a:rPr lang="pt-BR" sz="2400" b="1" dirty="0" err="1">
                <a:latin typeface="Arial" pitchFamily="34" charset="0"/>
                <a:cs typeface="Arial" pitchFamily="34" charset="0"/>
              </a:rPr>
              <a:t>cheese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dirty="0">
                <a:latin typeface="Arial" pitchFamily="34" charset="0"/>
                <a:cs typeface="Arial" pitchFamily="34" charset="0"/>
              </a:rPr>
              <a:t>ou 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juustoleipä</a:t>
            </a:r>
            <a:r>
              <a:rPr lang="pt-PT" sz="2400" dirty="0">
                <a:latin typeface="Arial" pitchFamily="34" charset="0"/>
                <a:cs typeface="Arial" pitchFamily="34" charset="0"/>
              </a:rPr>
              <a:t> que é um tipo 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    	de </a:t>
            </a:r>
            <a:r>
              <a:rPr lang="pt-PT" sz="2400" dirty="0">
                <a:latin typeface="Arial" pitchFamily="34" charset="0"/>
                <a:cs typeface="Arial" pitchFamily="34" charset="0"/>
              </a:rPr>
              <a:t>queijo 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fresco</a:t>
            </a:r>
          </a:p>
          <a:p>
            <a:r>
              <a:rPr lang="pt-PT" sz="2400" dirty="0" smtClean="0">
                <a:latin typeface="Arial" pitchFamily="34" charset="0"/>
                <a:cs typeface="Arial" pitchFamily="34" charset="0"/>
              </a:rPr>
              <a:t>	- O </a:t>
            </a:r>
            <a:r>
              <a:rPr lang="pt-PT" sz="2400" dirty="0">
                <a:latin typeface="Arial" pitchFamily="34" charset="0"/>
                <a:cs typeface="Arial" pitchFamily="34" charset="0"/>
              </a:rPr>
              <a:t>queijo de colostro assado chamado de 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i-FI" sz="2400" b="1" dirty="0" smtClean="0">
                <a:latin typeface="Arial" pitchFamily="34" charset="0"/>
                <a:cs typeface="Arial" pitchFamily="34" charset="0"/>
              </a:rPr>
              <a:t>Uunijuusto 	Ternimaidosta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.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8756" y="3720212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Imigrantes alemães:</a:t>
            </a: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BR" sz="2400" b="1" dirty="0" err="1" smtClean="0">
                <a:latin typeface="Arial" pitchFamily="34" charset="0"/>
                <a:cs typeface="Arial" pitchFamily="34" charset="0"/>
              </a:rPr>
              <a:t>Crost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feito com colostro fresco, sal, açúcar e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	canela,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assado em forno aquecido. </a:t>
            </a:r>
          </a:p>
          <a:p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1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8188" y="1340768"/>
            <a:ext cx="8323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Noruega - Pudim </a:t>
            </a:r>
            <a:r>
              <a:rPr lang="pt-BR" sz="2400" dirty="0"/>
              <a:t>de colostro denominado </a:t>
            </a:r>
            <a:r>
              <a:rPr lang="pt-BR" sz="2400" dirty="0" err="1"/>
              <a:t>kyrost</a:t>
            </a:r>
            <a:r>
              <a:rPr lang="pt-BR" sz="2400" dirty="0"/>
              <a:t>, </a:t>
            </a:r>
            <a:r>
              <a:rPr lang="pt-BR" sz="2400" dirty="0" smtClean="0"/>
              <a:t>	</a:t>
            </a:r>
            <a:r>
              <a:rPr lang="pt-BR" sz="2400" dirty="0" err="1" smtClean="0"/>
              <a:t>Råmelkspudding</a:t>
            </a:r>
            <a:r>
              <a:rPr lang="pt-BR" sz="2400" dirty="0" smtClean="0"/>
              <a:t> </a:t>
            </a:r>
            <a:r>
              <a:rPr lang="pt-BR" sz="2400" dirty="0"/>
              <a:t>ou </a:t>
            </a:r>
            <a:r>
              <a:rPr lang="pt-BR" sz="2400" dirty="0" err="1"/>
              <a:t>kalvedans</a:t>
            </a:r>
            <a:r>
              <a:rPr lang="pt-BR" sz="2400" dirty="0"/>
              <a:t> (dança bezerro</a:t>
            </a:r>
            <a:r>
              <a:rPr lang="pt-BR" sz="2400" dirty="0" smtClean="0"/>
              <a:t>). </a:t>
            </a:r>
          </a:p>
          <a:p>
            <a:r>
              <a:rPr lang="pt-BR" sz="2400" dirty="0"/>
              <a:t>	</a:t>
            </a:r>
            <a:r>
              <a:rPr lang="pt-BR" sz="2400" dirty="0" smtClean="0"/>
              <a:t>- Panquecas </a:t>
            </a:r>
            <a:r>
              <a:rPr lang="pt-BR" sz="2400" dirty="0"/>
              <a:t>e </a:t>
            </a:r>
            <a:r>
              <a:rPr lang="pt-BR" sz="2400" dirty="0" err="1"/>
              <a:t>wafffes</a:t>
            </a:r>
            <a:r>
              <a:rPr lang="pt-BR" sz="2400" dirty="0"/>
              <a:t> que podem </a:t>
            </a:r>
            <a:r>
              <a:rPr lang="pt-BR" sz="2400" dirty="0" smtClean="0"/>
              <a:t>ser </a:t>
            </a:r>
            <a:r>
              <a:rPr lang="pt-BR" sz="2400" dirty="0"/>
              <a:t>feitos sem o </a:t>
            </a:r>
            <a:r>
              <a:rPr lang="pt-BR" sz="2400" dirty="0" smtClean="0"/>
              <a:t>	uso de </a:t>
            </a:r>
            <a:r>
              <a:rPr lang="pt-BR" sz="2400" dirty="0"/>
              <a:t>ovos (</a:t>
            </a:r>
            <a:r>
              <a:rPr lang="pt-BR" sz="2400" u="sng" dirty="0" err="1">
                <a:hlinkClick r:id="rId3" tooltip="Ver todas as mensagens de Anne-Lise"/>
              </a:rPr>
              <a:t>Anne-lise</a:t>
            </a:r>
            <a:r>
              <a:rPr lang="pt-BR" sz="2400" dirty="0"/>
              <a:t> 2010)</a:t>
            </a:r>
          </a:p>
          <a:p>
            <a:pPr algn="just"/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80083" y="3279760"/>
            <a:ext cx="86558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 smtClean="0"/>
              <a:t>“</a:t>
            </a:r>
            <a:r>
              <a:rPr lang="pt-BR" sz="2400" i="1" dirty="0"/>
              <a:t>Leite Imune” </a:t>
            </a:r>
            <a:r>
              <a:rPr lang="pt-BR" sz="2400" i="1" dirty="0" smtClean="0"/>
              <a:t>:</a:t>
            </a:r>
          </a:p>
          <a:p>
            <a:pPr algn="just"/>
            <a:r>
              <a:rPr lang="pt-BR" sz="2400" i="1" dirty="0"/>
              <a:t>	</a:t>
            </a:r>
            <a:r>
              <a:rPr lang="pt-BR" sz="2400" dirty="0" smtClean="0"/>
              <a:t>produzido</a:t>
            </a:r>
            <a:r>
              <a:rPr lang="pt-BR" sz="2400" i="1" dirty="0" smtClean="0"/>
              <a:t> </a:t>
            </a:r>
            <a:r>
              <a:rPr lang="pt-BR" sz="2400" i="1" dirty="0"/>
              <a:t>com </a:t>
            </a:r>
            <a:r>
              <a:rPr lang="pt-BR" sz="2400" dirty="0"/>
              <a:t>colostro bovino </a:t>
            </a:r>
            <a:r>
              <a:rPr lang="pt-BR" sz="2400" dirty="0" err="1"/>
              <a:t>hiper-imunizado</a:t>
            </a:r>
            <a:r>
              <a:rPr lang="pt-BR" sz="2400" dirty="0"/>
              <a:t> é </a:t>
            </a:r>
            <a:r>
              <a:rPr lang="pt-BR" sz="2400" dirty="0" smtClean="0"/>
              <a:t>	usado </a:t>
            </a:r>
            <a:r>
              <a:rPr lang="pt-BR" sz="2400" dirty="0"/>
              <a:t>para combater problemas </a:t>
            </a:r>
            <a:r>
              <a:rPr lang="pt-BR" sz="2400" dirty="0" err="1"/>
              <a:t>gastro</a:t>
            </a:r>
            <a:r>
              <a:rPr lang="pt-BR" sz="2400" dirty="0"/>
              <a:t> intestinal em </a:t>
            </a:r>
            <a:r>
              <a:rPr lang="pt-BR" sz="2400" dirty="0" smtClean="0"/>
              <a:t>	humanos;</a:t>
            </a:r>
          </a:p>
          <a:p>
            <a:pPr algn="just"/>
            <a:r>
              <a:rPr lang="pt-BR" sz="2400" dirty="0" err="1" smtClean="0"/>
              <a:t>Lifeway</a:t>
            </a:r>
            <a:r>
              <a:rPr lang="pt-BR" sz="2400" dirty="0" smtClean="0"/>
              <a:t> </a:t>
            </a:r>
            <a:r>
              <a:rPr lang="pt-BR" sz="2400" dirty="0" err="1"/>
              <a:t>Foods</a:t>
            </a:r>
            <a:r>
              <a:rPr lang="pt-BR" sz="2400" dirty="0"/>
              <a:t> Inc</a:t>
            </a:r>
            <a:r>
              <a:rPr lang="pt-BR" sz="2400" dirty="0" smtClean="0"/>
              <a:t>.:</a:t>
            </a:r>
          </a:p>
          <a:p>
            <a:pPr algn="just"/>
            <a:r>
              <a:rPr lang="pt-BR" sz="2400" dirty="0"/>
              <a:t>	</a:t>
            </a:r>
            <a:r>
              <a:rPr lang="pt-BR" sz="2400" dirty="0" smtClean="0"/>
              <a:t>lançou </a:t>
            </a:r>
            <a:r>
              <a:rPr lang="pt-BR" sz="2400" dirty="0"/>
              <a:t>no </a:t>
            </a:r>
            <a:r>
              <a:rPr lang="pt-BR" sz="2400" dirty="0" smtClean="0"/>
              <a:t>mercado </a:t>
            </a:r>
            <a:r>
              <a:rPr lang="pt-BR" sz="2400" dirty="0"/>
              <a:t>americano o </a:t>
            </a:r>
            <a:r>
              <a:rPr lang="pt-BR" sz="2400" i="1" dirty="0"/>
              <a:t>Basic Plus</a:t>
            </a:r>
            <a:r>
              <a:rPr lang="pt-BR" sz="2400" dirty="0"/>
              <a:t>, uma </a:t>
            </a:r>
            <a:r>
              <a:rPr lang="pt-BR" sz="2400" dirty="0" smtClean="0"/>
              <a:t>	bebida a </a:t>
            </a:r>
            <a:r>
              <a:rPr lang="pt-BR" sz="2400" dirty="0"/>
              <a:t>base </a:t>
            </a:r>
            <a:r>
              <a:rPr lang="pt-BR" sz="2400" dirty="0" smtClean="0"/>
              <a:t>de </a:t>
            </a:r>
            <a:r>
              <a:rPr lang="pt-BR" sz="2400" dirty="0" err="1"/>
              <a:t>kefir</a:t>
            </a:r>
            <a:r>
              <a:rPr lang="pt-BR" sz="2400" dirty="0"/>
              <a:t>, contendo </a:t>
            </a:r>
            <a:r>
              <a:rPr lang="pt-BR" sz="2400" dirty="0" err="1"/>
              <a:t>Proventa</a:t>
            </a:r>
            <a:r>
              <a:rPr lang="pt-BR" sz="2400" dirty="0"/>
              <a:t> </a:t>
            </a:r>
            <a:r>
              <a:rPr lang="pt-BR" sz="2400" dirty="0" smtClean="0"/>
              <a:t>	(</a:t>
            </a:r>
            <a:r>
              <a:rPr lang="pt-BR" sz="2400" dirty="0"/>
              <a:t>colostro) com </a:t>
            </a:r>
            <a:r>
              <a:rPr lang="pt-BR" sz="2400" dirty="0" smtClean="0"/>
              <a:t>componentes </a:t>
            </a:r>
            <a:r>
              <a:rPr lang="pt-BR" sz="2400" dirty="0"/>
              <a:t>imunológicos naturais </a:t>
            </a:r>
            <a:r>
              <a:rPr lang="pt-BR" sz="2400" dirty="0" smtClean="0"/>
              <a:t>	(</a:t>
            </a:r>
            <a:r>
              <a:rPr lang="pt-BR" sz="2400" dirty="0"/>
              <a:t>Souza 2008).</a:t>
            </a:r>
            <a:r>
              <a:rPr lang="pt-BR" sz="2400" b="1" dirty="0"/>
              <a:t> </a:t>
            </a:r>
            <a:endParaRPr lang="pt-BR" sz="2400" dirty="0"/>
          </a:p>
          <a:p>
            <a:pPr algn="just"/>
            <a:endParaRPr lang="pt-BR" sz="24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63568" y="396071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pt-BR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Alimento Nobre</a:t>
            </a:r>
            <a:endParaRPr lang="pt-BR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0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1142" y="1310471"/>
            <a:ext cx="8323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Na </a:t>
            </a:r>
            <a:r>
              <a:rPr lang="pt-BR" sz="2400" dirty="0"/>
              <a:t>Nova </a:t>
            </a:r>
            <a:r>
              <a:rPr lang="pt-BR" sz="2400" dirty="0" smtClean="0"/>
              <a:t>Zelândia: </a:t>
            </a:r>
          </a:p>
          <a:p>
            <a:pPr algn="just"/>
            <a:r>
              <a:rPr lang="pt-BR" sz="2400" dirty="0"/>
              <a:t>	</a:t>
            </a:r>
            <a:r>
              <a:rPr lang="pt-BR" sz="2400" dirty="0" smtClean="0"/>
              <a:t>- alimento usado </a:t>
            </a:r>
            <a:r>
              <a:rPr lang="pt-BR" sz="2400" dirty="0"/>
              <a:t>por </a:t>
            </a:r>
            <a:r>
              <a:rPr lang="pt-BR" sz="2400" dirty="0" smtClean="0"/>
              <a:t>atletas</a:t>
            </a:r>
          </a:p>
          <a:p>
            <a:pPr algn="just"/>
            <a:r>
              <a:rPr lang="pt-BR" sz="2400" dirty="0"/>
              <a:t>	</a:t>
            </a:r>
            <a:r>
              <a:rPr lang="pt-BR" sz="2400" dirty="0" smtClean="0"/>
              <a:t>- laticínios pagam </a:t>
            </a:r>
            <a:r>
              <a:rPr lang="pt-BR" sz="2400" dirty="0"/>
              <a:t>aos agricultores um prêmio pelo </a:t>
            </a:r>
            <a:r>
              <a:rPr lang="pt-BR" sz="2400" dirty="0" smtClean="0"/>
              <a:t>	colostro 		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63568" y="396071"/>
            <a:ext cx="77724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algn="ctr"/>
            <a:r>
              <a:rPr lang="pt-BR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Alimento Nobre</a:t>
            </a:r>
            <a:endParaRPr lang="pt-BR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1142" y="2880131"/>
            <a:ext cx="87113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Ásia </a:t>
            </a:r>
            <a:r>
              <a:rPr lang="pt-BR" sz="2400" dirty="0"/>
              <a:t>e </a:t>
            </a:r>
            <a:r>
              <a:rPr lang="pt-BR" sz="2400" dirty="0" smtClean="0"/>
              <a:t>Japão:</a:t>
            </a:r>
          </a:p>
          <a:p>
            <a:r>
              <a:rPr lang="pt-BR" sz="2400" dirty="0"/>
              <a:t>	</a:t>
            </a:r>
            <a:r>
              <a:rPr lang="pt-BR" sz="2400" dirty="0" smtClean="0"/>
              <a:t> um </a:t>
            </a:r>
            <a:r>
              <a:rPr lang="pt-BR" sz="2400" dirty="0"/>
              <a:t>mercado de exportação de alto valor </a:t>
            </a:r>
            <a:r>
              <a:rPr lang="pt-BR" sz="2400" dirty="0" smtClean="0"/>
              <a:t>para 	comercialização </a:t>
            </a:r>
            <a:r>
              <a:rPr lang="pt-BR" sz="2400" dirty="0"/>
              <a:t>do colostro, inclusive com preços </a:t>
            </a:r>
            <a:r>
              <a:rPr lang="pt-BR" sz="2400" dirty="0" smtClean="0"/>
              <a:t>	exorbitantes.</a:t>
            </a:r>
            <a:r>
              <a:rPr lang="pt-BR" sz="2400" dirty="0"/>
              <a:t> Dalton (2012)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0704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/>
          </p:cNvSpPr>
          <p:nvPr/>
        </p:nvSpPr>
        <p:spPr bwMode="auto">
          <a:xfrm>
            <a:off x="747664" y="2469364"/>
            <a:ext cx="7559675" cy="79208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just" defTabSz="898525" eaLnBrk="0" hangingPunct="0">
              <a:lnSpc>
                <a:spcPct val="150000"/>
              </a:lnSpc>
            </a:pPr>
            <a:r>
              <a:rPr lang="pt-BR" sz="2800" dirty="0"/>
              <a:t>	</a:t>
            </a:r>
            <a:r>
              <a:rPr lang="pt-BR" sz="2800" dirty="0" smtClean="0"/>
              <a:t>Legislação </a:t>
            </a:r>
            <a:r>
              <a:rPr lang="pt-BR" sz="2800" dirty="0"/>
              <a:t>específica para </a:t>
            </a:r>
            <a:r>
              <a:rPr lang="pt-BR" sz="2800" dirty="0" smtClean="0"/>
              <a:t>colostro.</a:t>
            </a:r>
            <a:endParaRPr lang="pt-BR" sz="2800" dirty="0"/>
          </a:p>
        </p:txBody>
      </p:sp>
      <p:sp>
        <p:nvSpPr>
          <p:cNvPr id="29699" name="CaixaDeTexto 2"/>
          <p:cNvSpPr txBox="1">
            <a:spLocks noChangeArrowheads="1"/>
          </p:cNvSpPr>
          <p:nvPr/>
        </p:nvSpPr>
        <p:spPr bwMode="auto">
          <a:xfrm>
            <a:off x="791294" y="842962"/>
            <a:ext cx="7488238" cy="70802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dirty="0" smtClean="0">
                <a:solidFill>
                  <a:srgbClr val="FFFF00"/>
                </a:solidFill>
              </a:rPr>
              <a:t>Necessidade</a:t>
            </a:r>
            <a:endParaRPr lang="pt-BR" sz="4000" dirty="0">
              <a:solidFill>
                <a:srgbClr val="FFFF00"/>
              </a:solidFill>
            </a:endParaRPr>
          </a:p>
        </p:txBody>
      </p:sp>
      <p:pic>
        <p:nvPicPr>
          <p:cNvPr id="6" name="Picture 5" descr="Produtos a base de silagem de colostro- manteiga e bebida lact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6346" y="4179829"/>
            <a:ext cx="4351309" cy="244798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8001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/>
          </p:cNvSpPr>
          <p:nvPr/>
        </p:nvSpPr>
        <p:spPr bwMode="auto">
          <a:xfrm>
            <a:off x="737866" y="1412775"/>
            <a:ext cx="7559675" cy="266429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defTabSz="898525" eaLnBrk="0" hangingPunct="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Renda para agricultores</a:t>
            </a:r>
          </a:p>
          <a:p>
            <a:pPr marL="342900" indent="-342900" algn="just" defTabSz="898525" eaLnBrk="0" hangingPunct="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2000" dirty="0" smtClean="0"/>
              <a:t>Instalação de industrias:</a:t>
            </a:r>
          </a:p>
          <a:p>
            <a:pPr algn="just" defTabSz="898525" eaLnBrk="0" hangingPunct="0">
              <a:lnSpc>
                <a:spcPct val="150000"/>
              </a:lnSpc>
            </a:pPr>
            <a:r>
              <a:rPr lang="pt-BR" sz="2000" dirty="0" smtClean="0"/>
              <a:t> 			Alimentos</a:t>
            </a:r>
          </a:p>
          <a:p>
            <a:pPr algn="just" defTabSz="898525" eaLnBrk="0" hangingPunct="0">
              <a:lnSpc>
                <a:spcPct val="150000"/>
              </a:lnSpc>
            </a:pPr>
            <a:r>
              <a:rPr lang="pt-BR" sz="2000" dirty="0"/>
              <a:t>	</a:t>
            </a:r>
            <a:r>
              <a:rPr lang="pt-BR" sz="2000" dirty="0" smtClean="0"/>
              <a:t>		Suplementos</a:t>
            </a:r>
          </a:p>
          <a:p>
            <a:pPr algn="just" defTabSz="898525" eaLnBrk="0" hangingPunct="0">
              <a:lnSpc>
                <a:spcPct val="150000"/>
              </a:lnSpc>
            </a:pPr>
            <a:r>
              <a:rPr lang="pt-BR" sz="2000" dirty="0"/>
              <a:t> </a:t>
            </a:r>
            <a:r>
              <a:rPr lang="pt-BR" sz="2000" dirty="0" smtClean="0"/>
              <a:t>                                     Medicamentos</a:t>
            </a:r>
            <a:endParaRPr lang="pt-BR" sz="2000" dirty="0"/>
          </a:p>
          <a:p>
            <a:pPr algn="just" defTabSz="898525" eaLnBrk="0" hangingPunct="0">
              <a:lnSpc>
                <a:spcPct val="150000"/>
              </a:lnSpc>
            </a:pPr>
            <a:r>
              <a:rPr lang="pt-BR" sz="2000" dirty="0"/>
              <a:t>	</a:t>
            </a:r>
          </a:p>
        </p:txBody>
      </p:sp>
      <p:sp>
        <p:nvSpPr>
          <p:cNvPr id="29699" name="CaixaDeTexto 2"/>
          <p:cNvSpPr txBox="1">
            <a:spLocks noChangeArrowheads="1"/>
          </p:cNvSpPr>
          <p:nvPr/>
        </p:nvSpPr>
        <p:spPr bwMode="auto">
          <a:xfrm>
            <a:off x="773584" y="370979"/>
            <a:ext cx="7488238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b="1" dirty="0" smtClean="0">
                <a:solidFill>
                  <a:srgbClr val="FFFF00"/>
                </a:solidFill>
              </a:rPr>
              <a:t>Oportunidades</a:t>
            </a:r>
          </a:p>
        </p:txBody>
      </p:sp>
      <p:pic>
        <p:nvPicPr>
          <p:cNvPr id="6" name="Picture 5" descr="Produtos a base de silagem de colostro- manteiga e bebida lact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6346" y="4179829"/>
            <a:ext cx="4351309" cy="244798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556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467544" y="546147"/>
            <a:ext cx="4104134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Colostro</a:t>
            </a:r>
            <a:endParaRPr lang="pt-BR" sz="5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7" name="Retângulo 5"/>
          <p:cNvSpPr>
            <a:spLocks noChangeArrowheads="1"/>
          </p:cNvSpPr>
          <p:nvPr/>
        </p:nvSpPr>
        <p:spPr bwMode="auto">
          <a:xfrm>
            <a:off x="1115616" y="2542903"/>
            <a:ext cx="7344816" cy="369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t-BR" sz="3200" dirty="0" smtClean="0"/>
              <a:t>Nutrientes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t-BR" sz="3200" dirty="0" smtClean="0"/>
              <a:t>Imunoglobulinas</a:t>
            </a:r>
            <a:endParaRPr lang="pt-BR" sz="32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t-BR" sz="3200" dirty="0" smtClean="0"/>
              <a:t>Bactérias </a:t>
            </a:r>
            <a:r>
              <a:rPr lang="pt-BR" sz="3200" dirty="0" err="1" smtClean="0"/>
              <a:t>probióticas</a:t>
            </a:r>
            <a:endParaRPr lang="pt-BR" sz="32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t-BR" sz="3200" dirty="0"/>
              <a:t>Fatores de </a:t>
            </a:r>
            <a:r>
              <a:rPr lang="pt-BR" sz="3200" dirty="0" smtClean="0"/>
              <a:t>crescimento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v"/>
            </a:pPr>
            <a:r>
              <a:rPr lang="pt-BR" sz="3200" dirty="0" smtClean="0"/>
              <a:t> </a:t>
            </a:r>
            <a:r>
              <a:rPr lang="pt-BR" sz="3200" dirty="0"/>
              <a:t>Substâncias bioativas </a:t>
            </a:r>
            <a:r>
              <a:rPr lang="pt-BR" sz="2000" dirty="0"/>
              <a:t>(GODDEN, 2009). </a:t>
            </a:r>
            <a:endParaRPr lang="pt-BR" sz="3200" dirty="0"/>
          </a:p>
        </p:txBody>
      </p:sp>
      <p:sp>
        <p:nvSpPr>
          <p:cNvPr id="18438" name="Retângulo 6"/>
          <p:cNvSpPr>
            <a:spLocks noChangeArrowheads="1"/>
          </p:cNvSpPr>
          <p:nvPr/>
        </p:nvSpPr>
        <p:spPr bwMode="auto">
          <a:xfrm>
            <a:off x="1048276" y="1678559"/>
            <a:ext cx="54938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1" dirty="0"/>
              <a:t>É uma importante fonte: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8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6349" y="162850"/>
            <a:ext cx="603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Indústria Suplementos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5" y="1053620"/>
            <a:ext cx="1717632" cy="222281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6282" r="10475" b="5753"/>
          <a:stretch/>
        </p:blipFill>
        <p:spPr>
          <a:xfrm>
            <a:off x="355060" y="3445993"/>
            <a:ext cx="1836877" cy="24109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" r="3142" b="3302"/>
          <a:stretch/>
        </p:blipFill>
        <p:spPr>
          <a:xfrm>
            <a:off x="2650750" y="2040154"/>
            <a:ext cx="1656184" cy="22078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47" y="2029578"/>
            <a:ext cx="1407863" cy="21827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75" y="892855"/>
            <a:ext cx="36000" cy="378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3212976"/>
            <a:ext cx="36000" cy="56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314" y="2352683"/>
            <a:ext cx="36000" cy="57961"/>
          </a:xfrm>
          <a:prstGeom prst="rect">
            <a:avLst/>
          </a:prstGeom>
        </p:spPr>
      </p:pic>
      <p:pic>
        <p:nvPicPr>
          <p:cNvPr id="20" name="Picture 7" descr="colostro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5118" r="8512" b="5899"/>
          <a:stretch/>
        </p:blipFill>
        <p:spPr bwMode="auto">
          <a:xfrm>
            <a:off x="7036513" y="3596950"/>
            <a:ext cx="1800201" cy="221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32" y="1016494"/>
            <a:ext cx="1761387" cy="242949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76" y="3212976"/>
            <a:ext cx="36000" cy="55814"/>
          </a:xfrm>
          <a:prstGeom prst="rect">
            <a:avLst/>
          </a:prstGeom>
        </p:spPr>
      </p:pic>
      <p:pic>
        <p:nvPicPr>
          <p:cNvPr id="23" name="Picture 7" descr="colostro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73" y="1175983"/>
            <a:ext cx="36000" cy="3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37" y="2852936"/>
            <a:ext cx="36000" cy="49655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2313945" y="4821421"/>
            <a:ext cx="445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http://www.manter-jovem.com/videos.html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264737" y="5412585"/>
            <a:ext cx="45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http://www.manter-jovem.com/estudos.html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051720" y="5883153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http://www.manter-jovem.com/artigos.html#_edn21</a:t>
            </a:r>
          </a:p>
        </p:txBody>
      </p:sp>
    </p:spTree>
    <p:extLst>
      <p:ext uri="{BB962C8B-B14F-4D97-AF65-F5344CB8AC3E}">
        <p14:creationId xmlns:p14="http://schemas.microsoft.com/office/powerpoint/2010/main" val="351685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remério colost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6726" r="12270" b="4885"/>
          <a:stretch/>
        </p:blipFill>
        <p:spPr bwMode="auto">
          <a:xfrm>
            <a:off x="6960154" y="4717188"/>
            <a:ext cx="1400800" cy="186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6" descr="colotro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12588" r="23546" b="15413"/>
          <a:stretch/>
        </p:blipFill>
        <p:spPr bwMode="auto">
          <a:xfrm>
            <a:off x="6960154" y="1041779"/>
            <a:ext cx="1380801" cy="165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8" descr="colostr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01" y="4472761"/>
            <a:ext cx="1851495" cy="210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9" descr="colostro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3533" r="13468" b="3605"/>
          <a:stretch/>
        </p:blipFill>
        <p:spPr bwMode="auto">
          <a:xfrm>
            <a:off x="6960153" y="2771860"/>
            <a:ext cx="138080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Rectangle 10"/>
          <p:cNvSpPr>
            <a:spLocks noChangeArrowheads="1"/>
          </p:cNvSpPr>
          <p:nvPr/>
        </p:nvSpPr>
        <p:spPr bwMode="auto">
          <a:xfrm>
            <a:off x="-46968" y="4359652"/>
            <a:ext cx="29754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sz="2400" dirty="0" err="1"/>
              <a:t>Anti</a:t>
            </a:r>
            <a:r>
              <a:rPr lang="pt-BR" sz="2400" dirty="0"/>
              <a:t> idade</a:t>
            </a:r>
          </a:p>
          <a:p>
            <a:pPr algn="ctr"/>
            <a:r>
              <a:rPr lang="pt-BR" sz="2400" dirty="0" err="1"/>
              <a:t>Epicuren</a:t>
            </a:r>
            <a:r>
              <a:rPr lang="pt-BR" sz="2400" dirty="0"/>
              <a:t> </a:t>
            </a:r>
            <a:r>
              <a:rPr lang="pt-BR" sz="2400" dirty="0" err="1"/>
              <a:t>Colostrum</a:t>
            </a:r>
            <a:r>
              <a:rPr lang="pt-BR" sz="2400" dirty="0"/>
              <a:t> </a:t>
            </a:r>
          </a:p>
          <a:p>
            <a:pPr algn="ctr"/>
            <a:r>
              <a:rPr lang="pt-BR" sz="2400" dirty="0" err="1"/>
              <a:t>Hydrating</a:t>
            </a:r>
            <a:r>
              <a:rPr lang="pt-BR" sz="2400" dirty="0"/>
              <a:t> </a:t>
            </a:r>
            <a:r>
              <a:rPr lang="pt-BR" sz="2400" dirty="0" err="1"/>
              <a:t>Mist</a:t>
            </a:r>
            <a:r>
              <a:rPr lang="pt-BR" sz="2400" dirty="0"/>
              <a:t> </a:t>
            </a:r>
          </a:p>
        </p:txBody>
      </p:sp>
      <p:pic>
        <p:nvPicPr>
          <p:cNvPr id="78856" name="Picture 11" descr="pe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4054"/>
            <a:ext cx="1639907" cy="327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91679" y="212230"/>
            <a:ext cx="603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Indústria Medicamentos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35" y="1164054"/>
            <a:ext cx="3653945" cy="288104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54" y="4472761"/>
            <a:ext cx="1890754" cy="210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69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1412776"/>
            <a:ext cx="770485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Alimentos produzidos com silagem </a:t>
            </a:r>
          </a:p>
          <a:p>
            <a:pPr algn="ctr"/>
            <a:r>
              <a:rPr lang="pt-B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 </a:t>
            </a:r>
            <a:r>
              <a:rPr lang="pt-B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Colostro</a:t>
            </a:r>
            <a:endParaRPr lang="pt-B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3095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12" y="1886146"/>
            <a:ext cx="2737358" cy="205512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66562" name="Elipse 9"/>
          <p:cNvSpPr>
            <a:spLocks noChangeArrowheads="1"/>
          </p:cNvSpPr>
          <p:nvPr/>
        </p:nvSpPr>
        <p:spPr bwMode="auto">
          <a:xfrm>
            <a:off x="755650" y="692150"/>
            <a:ext cx="7561263" cy="5113338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70660" name="Picture 10" descr="Gestão Agroindústria 2009 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9976" y="4513224"/>
            <a:ext cx="2592387" cy="1944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0663" name="Picture 13" descr="Excursão pescadores 1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70821"/>
            <a:ext cx="2439987" cy="18303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0664" name="Picture 14" descr="Gestão Agroindústria 2009 0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28184" y="3197324"/>
            <a:ext cx="2478087" cy="1858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203048" y="4051632"/>
            <a:ext cx="2736850" cy="45748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>
              <a:buFontTx/>
              <a:buNone/>
              <a:defRPr/>
            </a:pP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Manteiga</a:t>
            </a:r>
          </a:p>
          <a:p>
            <a:pPr algn="ctr">
              <a:defRPr/>
            </a:pPr>
            <a:endParaRPr lang="pt-BR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781">
            <a:off x="1008971" y="302451"/>
            <a:ext cx="2543463" cy="171920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3545990" y="6396335"/>
            <a:ext cx="1907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/>
          </a:lstStyle>
          <a:p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maxalagem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 rot="354456">
            <a:off x="6244486" y="505628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/>
          </a:lstStyle>
          <a:p>
            <a:r>
              <a:rPr lang="pt-BR" dirty="0"/>
              <a:t>Expulsão </a:t>
            </a:r>
            <a:r>
              <a:rPr lang="pt-BR" dirty="0" err="1"/>
              <a:t>leitelho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 rot="20413525">
            <a:off x="640101" y="2044708"/>
            <a:ext cx="373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Separação matéria gorda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534830">
            <a:off x="5693091" y="2132014"/>
            <a:ext cx="2537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desestabilização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37" y="168046"/>
            <a:ext cx="2712070" cy="203405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chemeClr val="bg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4833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14" grpId="0"/>
      <p:bldP spid="15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lipse 6"/>
          <p:cNvSpPr>
            <a:spLocks noChangeArrowheads="1"/>
          </p:cNvSpPr>
          <p:nvPr/>
        </p:nvSpPr>
        <p:spPr bwMode="auto">
          <a:xfrm>
            <a:off x="859757" y="2132856"/>
            <a:ext cx="7561263" cy="3816424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78" y="1118530"/>
            <a:ext cx="1753904" cy="2304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9" y="2660010"/>
            <a:ext cx="1936555" cy="217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51" y="4649771"/>
            <a:ext cx="2473859" cy="2067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8957" y="3701947"/>
            <a:ext cx="2982862" cy="77846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pt-BR" sz="3600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Bebida láctea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396552" y="483954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/>
              <a:t>s</a:t>
            </a:r>
            <a:r>
              <a:rPr lang="pt-BR" dirty="0" smtClean="0"/>
              <a:t>oro </a:t>
            </a:r>
            <a:r>
              <a:rPr lang="pt-BR" dirty="0"/>
              <a:t>e </a:t>
            </a:r>
            <a:r>
              <a:rPr lang="pt-BR" dirty="0" err="1"/>
              <a:t>caseina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616020" y="3288111"/>
            <a:ext cx="178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liquidificado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105160" y="5055567"/>
            <a:ext cx="184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saborizado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ítulo 2"/>
          <p:cNvSpPr txBox="1">
            <a:spLocks/>
          </p:cNvSpPr>
          <p:nvPr/>
        </p:nvSpPr>
        <p:spPr bwMode="auto">
          <a:xfrm>
            <a:off x="845374" y="367603"/>
            <a:ext cx="7772400" cy="648072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pt-BR" sz="4000" kern="1200" dirty="0" smtClean="0">
                <a:solidFill>
                  <a:srgbClr val="FFFF00"/>
                </a:solidFill>
                <a:latin typeface="Arial Rounded MT Bold" pitchFamily="34" charset="0"/>
              </a:rPr>
              <a:t>Produção bebida láctea</a:t>
            </a:r>
            <a:endParaRPr lang="pt-BR" sz="4000" kern="1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pic>
        <p:nvPicPr>
          <p:cNvPr id="14" name="Imagem 13" descr="DSC02799.JPG"/>
          <p:cNvPicPr>
            <a:picLocks noChangeAspect="1"/>
          </p:cNvPicPr>
          <p:nvPr/>
        </p:nvPicPr>
        <p:blipFill rotWithShape="1">
          <a:blip r:embed="rId6" cstate="print"/>
          <a:srcRect l="16974"/>
          <a:stretch/>
        </p:blipFill>
        <p:spPr>
          <a:xfrm>
            <a:off x="6778916" y="2660010"/>
            <a:ext cx="2172766" cy="2179533"/>
          </a:xfrm>
          <a:prstGeom prst="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4739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35696" y="2780928"/>
            <a:ext cx="5904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Experiências</a:t>
            </a:r>
          </a:p>
        </p:txBody>
      </p:sp>
    </p:spTree>
    <p:extLst>
      <p:ext uri="{BB962C8B-B14F-4D97-AF65-F5344CB8AC3E}">
        <p14:creationId xmlns:p14="http://schemas.microsoft.com/office/powerpoint/2010/main" val="3785332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80494"/>
            <a:ext cx="2556000" cy="19170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49" y="4629988"/>
            <a:ext cx="2556000" cy="19170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205" y="335886"/>
            <a:ext cx="8298120" cy="1293028"/>
          </a:xfrm>
        </p:spPr>
        <p:txBody>
          <a:bodyPr/>
          <a:lstStyle/>
          <a:p>
            <a:pPr algn="ctr"/>
            <a:r>
              <a:rPr lang="pt-BR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Dias de campo sobre aproveitamento de Colostro Bovino – Festa </a:t>
            </a:r>
            <a:r>
              <a:rPr lang="pt-BR" sz="2800" cap="none" dirty="0" smtClean="0"/>
              <a:t>Arroio do Padre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54" y="1202137"/>
            <a:ext cx="2556000" cy="19170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9" y="1916832"/>
            <a:ext cx="4895542" cy="367165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49548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87447"/>
            <a:ext cx="2880320" cy="432326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9" y="4149080"/>
            <a:ext cx="3668209" cy="244547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9" y="1471018"/>
            <a:ext cx="3653848" cy="243589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323528" y="39785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Dias de campo sobre aproveitamento de Colostro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Bovino</a:t>
            </a:r>
          </a:p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Festa da Colônia São Lourenço do Sul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78503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945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764373"/>
            <a:ext cx="8298120" cy="1293028"/>
          </a:xfrm>
        </p:spPr>
        <p:txBody>
          <a:bodyPr/>
          <a:lstStyle/>
          <a:p>
            <a:pPr algn="ctr"/>
            <a:r>
              <a:rPr lang="pt-BR" b="1" cap="none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de processamento de leite e colostro </a:t>
            </a:r>
            <a:endParaRPr lang="pt-BR" b="1" cap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84156" y="2029166"/>
            <a:ext cx="81643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800" dirty="0" smtClean="0"/>
              <a:t>CETAC- Centro de treinamento de Agricultores de Canguçu/ EMATER-RS</a:t>
            </a:r>
          </a:p>
          <a:p>
            <a:pPr marL="285750" indent="-285750">
              <a:buFontTx/>
              <a:buChar char="-"/>
            </a:pPr>
            <a:r>
              <a:rPr lang="pt-BR" sz="2800" dirty="0" smtClean="0"/>
              <a:t>Lavras do Sul</a:t>
            </a:r>
          </a:p>
          <a:p>
            <a:pPr marL="285750" indent="-285750">
              <a:buFontTx/>
              <a:buChar char="-"/>
            </a:pPr>
            <a:r>
              <a:rPr lang="pt-BR" sz="2800" dirty="0" smtClean="0"/>
              <a:t>Santa Vitória do Palmar</a:t>
            </a:r>
          </a:p>
          <a:p>
            <a:pPr marL="285750" indent="-285750">
              <a:buFontTx/>
              <a:buChar char="-"/>
            </a:pPr>
            <a:r>
              <a:rPr lang="pt-BR" sz="2800" dirty="0" smtClean="0"/>
              <a:t>Tavares</a:t>
            </a: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17250" y="4797152"/>
            <a:ext cx="8298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Produzindo:</a:t>
            </a:r>
          </a:p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Queijo, iogurte, Manteiga, pudim, ambrosia, bolachas, etc..</a:t>
            </a:r>
            <a:endParaRPr lang="pt-B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47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 noRot="1"/>
          </p:cNvGrpSpPr>
          <p:nvPr/>
        </p:nvGrpSpPr>
        <p:grpSpPr bwMode="auto">
          <a:xfrm>
            <a:off x="395288" y="1628775"/>
            <a:ext cx="8424862" cy="4248150"/>
            <a:chOff x="204" y="935"/>
            <a:chExt cx="5352" cy="2466"/>
          </a:xfrm>
        </p:grpSpPr>
        <p:sp>
          <p:nvSpPr>
            <p:cNvPr id="34824" name="Rectangle 5"/>
            <p:cNvSpPr>
              <a:spLocks noChangeArrowheads="1"/>
            </p:cNvSpPr>
            <p:nvPr/>
          </p:nvSpPr>
          <p:spPr bwMode="auto">
            <a:xfrm>
              <a:off x="4921" y="935"/>
              <a:ext cx="635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Leite</a:t>
              </a:r>
            </a:p>
          </p:txBody>
        </p:sp>
        <p:sp>
          <p:nvSpPr>
            <p:cNvPr id="34825" name="Rectangle 6"/>
            <p:cNvSpPr>
              <a:spLocks noChangeArrowheads="1"/>
            </p:cNvSpPr>
            <p:nvPr/>
          </p:nvSpPr>
          <p:spPr bwMode="auto">
            <a:xfrm>
              <a:off x="4195" y="935"/>
              <a:ext cx="72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72 h</a:t>
              </a:r>
            </a:p>
          </p:txBody>
        </p:sp>
        <p:sp>
          <p:nvSpPr>
            <p:cNvPr id="34826" name="Rectangle 7"/>
            <p:cNvSpPr>
              <a:spLocks noChangeArrowheads="1"/>
            </p:cNvSpPr>
            <p:nvPr/>
          </p:nvSpPr>
          <p:spPr bwMode="auto">
            <a:xfrm>
              <a:off x="3288" y="935"/>
              <a:ext cx="90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24 h</a:t>
              </a:r>
            </a:p>
          </p:txBody>
        </p:sp>
        <p:sp>
          <p:nvSpPr>
            <p:cNvPr id="34827" name="Rectangle 8"/>
            <p:cNvSpPr>
              <a:spLocks noChangeArrowheads="1"/>
            </p:cNvSpPr>
            <p:nvPr/>
          </p:nvSpPr>
          <p:spPr bwMode="auto">
            <a:xfrm>
              <a:off x="2245" y="935"/>
              <a:ext cx="1043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Ao Parto</a:t>
              </a:r>
            </a:p>
          </p:txBody>
        </p:sp>
        <p:sp>
          <p:nvSpPr>
            <p:cNvPr id="34828" name="Rectangle 9"/>
            <p:cNvSpPr>
              <a:spLocks noChangeArrowheads="1"/>
            </p:cNvSpPr>
            <p:nvPr/>
          </p:nvSpPr>
          <p:spPr bwMode="auto">
            <a:xfrm>
              <a:off x="204" y="935"/>
              <a:ext cx="20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endParaRPr lang="en-US" sz="2200" b="1"/>
            </a:p>
          </p:txBody>
        </p:sp>
        <p:sp>
          <p:nvSpPr>
            <p:cNvPr id="34829" name="Rectangle 10"/>
            <p:cNvSpPr>
              <a:spLocks noChangeArrowheads="1"/>
            </p:cNvSpPr>
            <p:nvPr/>
          </p:nvSpPr>
          <p:spPr bwMode="auto">
            <a:xfrm>
              <a:off x="4921" y="2880"/>
              <a:ext cx="635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0,09</a:t>
              </a:r>
            </a:p>
          </p:txBody>
        </p:sp>
        <p:sp>
          <p:nvSpPr>
            <p:cNvPr id="34830" name="Rectangle 11"/>
            <p:cNvSpPr>
              <a:spLocks noChangeArrowheads="1"/>
            </p:cNvSpPr>
            <p:nvPr/>
          </p:nvSpPr>
          <p:spPr bwMode="auto">
            <a:xfrm>
              <a:off x="4195" y="2880"/>
              <a:ext cx="726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2,4</a:t>
              </a:r>
            </a:p>
          </p:txBody>
        </p:sp>
        <p:sp>
          <p:nvSpPr>
            <p:cNvPr id="34831" name="Rectangle 12"/>
            <p:cNvSpPr>
              <a:spLocks noChangeArrowheads="1"/>
            </p:cNvSpPr>
            <p:nvPr/>
          </p:nvSpPr>
          <p:spPr bwMode="auto">
            <a:xfrm>
              <a:off x="3288" y="2880"/>
              <a:ext cx="907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4,2</a:t>
              </a:r>
            </a:p>
          </p:txBody>
        </p:sp>
        <p:sp>
          <p:nvSpPr>
            <p:cNvPr id="34832" name="Rectangle 13"/>
            <p:cNvSpPr>
              <a:spLocks noChangeArrowheads="1"/>
            </p:cNvSpPr>
            <p:nvPr/>
          </p:nvSpPr>
          <p:spPr bwMode="auto">
            <a:xfrm>
              <a:off x="2245" y="2880"/>
              <a:ext cx="1043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6,0</a:t>
              </a:r>
            </a:p>
          </p:txBody>
        </p:sp>
        <p:sp>
          <p:nvSpPr>
            <p:cNvPr id="34833" name="Rectangle 14"/>
            <p:cNvSpPr>
              <a:spLocks noChangeArrowheads="1"/>
            </p:cNvSpPr>
            <p:nvPr/>
          </p:nvSpPr>
          <p:spPr bwMode="auto">
            <a:xfrm>
              <a:off x="204" y="2880"/>
              <a:ext cx="2041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Imunoglobulinas( %)</a:t>
              </a:r>
            </a:p>
          </p:txBody>
        </p:sp>
        <p:sp>
          <p:nvSpPr>
            <p:cNvPr id="34834" name="Rectangle 15"/>
            <p:cNvSpPr>
              <a:spLocks noChangeArrowheads="1"/>
            </p:cNvSpPr>
            <p:nvPr/>
          </p:nvSpPr>
          <p:spPr bwMode="auto">
            <a:xfrm>
              <a:off x="4921" y="2603"/>
              <a:ext cx="635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1032</a:t>
              </a:r>
            </a:p>
          </p:txBody>
        </p:sp>
        <p:sp>
          <p:nvSpPr>
            <p:cNvPr id="34835" name="Rectangle 16"/>
            <p:cNvSpPr>
              <a:spLocks noChangeArrowheads="1"/>
            </p:cNvSpPr>
            <p:nvPr/>
          </p:nvSpPr>
          <p:spPr bwMode="auto">
            <a:xfrm>
              <a:off x="4195" y="2603"/>
              <a:ext cx="726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1035</a:t>
              </a:r>
            </a:p>
          </p:txBody>
        </p:sp>
        <p:sp>
          <p:nvSpPr>
            <p:cNvPr id="34836" name="Rectangle 17"/>
            <p:cNvSpPr>
              <a:spLocks noChangeArrowheads="1"/>
            </p:cNvSpPr>
            <p:nvPr/>
          </p:nvSpPr>
          <p:spPr bwMode="auto">
            <a:xfrm>
              <a:off x="3288" y="2603"/>
              <a:ext cx="907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1040</a:t>
              </a:r>
            </a:p>
          </p:txBody>
        </p:sp>
        <p:sp>
          <p:nvSpPr>
            <p:cNvPr id="34837" name="Rectangle 18"/>
            <p:cNvSpPr>
              <a:spLocks noChangeArrowheads="1"/>
            </p:cNvSpPr>
            <p:nvPr/>
          </p:nvSpPr>
          <p:spPr bwMode="auto">
            <a:xfrm>
              <a:off x="2245" y="2603"/>
              <a:ext cx="1043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1056</a:t>
              </a:r>
            </a:p>
          </p:txBody>
        </p:sp>
        <p:sp>
          <p:nvSpPr>
            <p:cNvPr id="34838" name="Rectangle 19"/>
            <p:cNvSpPr>
              <a:spLocks noChangeArrowheads="1"/>
            </p:cNvSpPr>
            <p:nvPr/>
          </p:nvSpPr>
          <p:spPr bwMode="auto">
            <a:xfrm>
              <a:off x="204" y="2603"/>
              <a:ext cx="204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Densidade</a:t>
              </a:r>
            </a:p>
          </p:txBody>
        </p:sp>
        <p:sp>
          <p:nvSpPr>
            <p:cNvPr id="34839" name="Rectangle 20"/>
            <p:cNvSpPr>
              <a:spLocks noChangeArrowheads="1"/>
            </p:cNvSpPr>
            <p:nvPr/>
          </p:nvSpPr>
          <p:spPr bwMode="auto">
            <a:xfrm>
              <a:off x="4921" y="2325"/>
              <a:ext cx="635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0,74</a:t>
              </a:r>
            </a:p>
          </p:txBody>
        </p:sp>
        <p:sp>
          <p:nvSpPr>
            <p:cNvPr id="34840" name="Rectangle 21"/>
            <p:cNvSpPr>
              <a:spLocks noChangeArrowheads="1"/>
            </p:cNvSpPr>
            <p:nvPr/>
          </p:nvSpPr>
          <p:spPr bwMode="auto">
            <a:xfrm>
              <a:off x="4195" y="2325"/>
              <a:ext cx="72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0,87</a:t>
              </a:r>
            </a:p>
          </p:txBody>
        </p:sp>
        <p:sp>
          <p:nvSpPr>
            <p:cNvPr id="34841" name="Rectangle 22"/>
            <p:cNvSpPr>
              <a:spLocks noChangeArrowheads="1"/>
            </p:cNvSpPr>
            <p:nvPr/>
          </p:nvSpPr>
          <p:spPr bwMode="auto">
            <a:xfrm>
              <a:off x="3288" y="2325"/>
              <a:ext cx="90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0,95</a:t>
              </a:r>
            </a:p>
          </p:txBody>
        </p:sp>
        <p:sp>
          <p:nvSpPr>
            <p:cNvPr id="34842" name="Rectangle 23"/>
            <p:cNvSpPr>
              <a:spLocks noChangeArrowheads="1"/>
            </p:cNvSpPr>
            <p:nvPr/>
          </p:nvSpPr>
          <p:spPr bwMode="auto">
            <a:xfrm>
              <a:off x="2245" y="2325"/>
              <a:ext cx="1043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1,1</a:t>
              </a:r>
            </a:p>
          </p:txBody>
        </p:sp>
        <p:sp>
          <p:nvSpPr>
            <p:cNvPr id="34843" name="Rectangle 24"/>
            <p:cNvSpPr>
              <a:spLocks noChangeArrowheads="1"/>
            </p:cNvSpPr>
            <p:nvPr/>
          </p:nvSpPr>
          <p:spPr bwMode="auto">
            <a:xfrm>
              <a:off x="204" y="2325"/>
              <a:ext cx="20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Minerais (%)</a:t>
              </a:r>
            </a:p>
          </p:txBody>
        </p:sp>
        <p:sp>
          <p:nvSpPr>
            <p:cNvPr id="34844" name="Rectangle 25"/>
            <p:cNvSpPr>
              <a:spLocks noChangeArrowheads="1"/>
            </p:cNvSpPr>
            <p:nvPr/>
          </p:nvSpPr>
          <p:spPr bwMode="auto">
            <a:xfrm>
              <a:off x="4921" y="2047"/>
              <a:ext cx="635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>
                  <a:solidFill>
                    <a:srgbClr val="FFFF00"/>
                  </a:solidFill>
                </a:rPr>
                <a:t>5,0</a:t>
              </a:r>
            </a:p>
          </p:txBody>
        </p:sp>
        <p:sp>
          <p:nvSpPr>
            <p:cNvPr id="34845" name="Rectangle 26"/>
            <p:cNvSpPr>
              <a:spLocks noChangeArrowheads="1"/>
            </p:cNvSpPr>
            <p:nvPr/>
          </p:nvSpPr>
          <p:spPr bwMode="auto">
            <a:xfrm>
              <a:off x="4195" y="2047"/>
              <a:ext cx="72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4,4</a:t>
              </a:r>
            </a:p>
          </p:txBody>
        </p:sp>
        <p:sp>
          <p:nvSpPr>
            <p:cNvPr id="34846" name="Rectangle 27"/>
            <p:cNvSpPr>
              <a:spLocks noChangeArrowheads="1"/>
            </p:cNvSpPr>
            <p:nvPr/>
          </p:nvSpPr>
          <p:spPr bwMode="auto">
            <a:xfrm>
              <a:off x="3288" y="2047"/>
              <a:ext cx="90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3,9</a:t>
              </a:r>
            </a:p>
          </p:txBody>
        </p:sp>
        <p:sp>
          <p:nvSpPr>
            <p:cNvPr id="34847" name="Rectangle 28"/>
            <p:cNvSpPr>
              <a:spLocks noChangeArrowheads="1"/>
            </p:cNvSpPr>
            <p:nvPr/>
          </p:nvSpPr>
          <p:spPr bwMode="auto">
            <a:xfrm>
              <a:off x="2245" y="2047"/>
              <a:ext cx="1043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>
                  <a:solidFill>
                    <a:srgbClr val="FFFF00"/>
                  </a:solidFill>
                </a:rPr>
                <a:t>2,7</a:t>
              </a:r>
            </a:p>
          </p:txBody>
        </p:sp>
        <p:sp>
          <p:nvSpPr>
            <p:cNvPr id="34848" name="Rectangle 29"/>
            <p:cNvSpPr>
              <a:spLocks noChangeArrowheads="1"/>
            </p:cNvSpPr>
            <p:nvPr/>
          </p:nvSpPr>
          <p:spPr bwMode="auto">
            <a:xfrm>
              <a:off x="204" y="2047"/>
              <a:ext cx="20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Lactose (%)</a:t>
              </a:r>
            </a:p>
          </p:txBody>
        </p:sp>
        <p:sp>
          <p:nvSpPr>
            <p:cNvPr id="34849" name="Rectangle 30"/>
            <p:cNvSpPr>
              <a:spLocks noChangeArrowheads="1"/>
            </p:cNvSpPr>
            <p:nvPr/>
          </p:nvSpPr>
          <p:spPr bwMode="auto">
            <a:xfrm>
              <a:off x="4921" y="1769"/>
              <a:ext cx="635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3,7</a:t>
              </a:r>
            </a:p>
          </p:txBody>
        </p:sp>
        <p:sp>
          <p:nvSpPr>
            <p:cNvPr id="34850" name="Rectangle 31"/>
            <p:cNvSpPr>
              <a:spLocks noChangeArrowheads="1"/>
            </p:cNvSpPr>
            <p:nvPr/>
          </p:nvSpPr>
          <p:spPr bwMode="auto">
            <a:xfrm>
              <a:off x="4195" y="1769"/>
              <a:ext cx="72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3,9</a:t>
              </a:r>
            </a:p>
          </p:txBody>
        </p:sp>
        <p:sp>
          <p:nvSpPr>
            <p:cNvPr id="34851" name="Rectangle 32"/>
            <p:cNvSpPr>
              <a:spLocks noChangeArrowheads="1"/>
            </p:cNvSpPr>
            <p:nvPr/>
          </p:nvSpPr>
          <p:spPr bwMode="auto">
            <a:xfrm>
              <a:off x="3288" y="1769"/>
              <a:ext cx="90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5,4</a:t>
              </a:r>
            </a:p>
          </p:txBody>
        </p:sp>
        <p:sp>
          <p:nvSpPr>
            <p:cNvPr id="34852" name="Rectangle 33"/>
            <p:cNvSpPr>
              <a:spLocks noChangeArrowheads="1"/>
            </p:cNvSpPr>
            <p:nvPr/>
          </p:nvSpPr>
          <p:spPr bwMode="auto">
            <a:xfrm>
              <a:off x="2245" y="1769"/>
              <a:ext cx="1043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6,7</a:t>
              </a:r>
            </a:p>
          </p:txBody>
        </p:sp>
        <p:sp>
          <p:nvSpPr>
            <p:cNvPr id="34853" name="Rectangle 34"/>
            <p:cNvSpPr>
              <a:spLocks noChangeArrowheads="1"/>
            </p:cNvSpPr>
            <p:nvPr/>
          </p:nvSpPr>
          <p:spPr bwMode="auto">
            <a:xfrm>
              <a:off x="204" y="1769"/>
              <a:ext cx="20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Gordura (%)</a:t>
              </a:r>
            </a:p>
          </p:txBody>
        </p:sp>
        <p:sp>
          <p:nvSpPr>
            <p:cNvPr id="34854" name="Rectangle 35"/>
            <p:cNvSpPr>
              <a:spLocks noChangeArrowheads="1"/>
            </p:cNvSpPr>
            <p:nvPr/>
          </p:nvSpPr>
          <p:spPr bwMode="auto">
            <a:xfrm>
              <a:off x="4921" y="1491"/>
              <a:ext cx="635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>
                  <a:solidFill>
                    <a:srgbClr val="FFFF00"/>
                  </a:solidFill>
                </a:rPr>
                <a:t>3,1</a:t>
              </a:r>
            </a:p>
          </p:txBody>
        </p:sp>
        <p:sp>
          <p:nvSpPr>
            <p:cNvPr id="34855" name="Rectangle 36"/>
            <p:cNvSpPr>
              <a:spLocks noChangeArrowheads="1"/>
            </p:cNvSpPr>
            <p:nvPr/>
          </p:nvSpPr>
          <p:spPr bwMode="auto">
            <a:xfrm>
              <a:off x="4195" y="1491"/>
              <a:ext cx="72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5,1</a:t>
              </a:r>
            </a:p>
          </p:txBody>
        </p:sp>
        <p:sp>
          <p:nvSpPr>
            <p:cNvPr id="34856" name="Rectangle 37"/>
            <p:cNvSpPr>
              <a:spLocks noChangeArrowheads="1"/>
            </p:cNvSpPr>
            <p:nvPr/>
          </p:nvSpPr>
          <p:spPr bwMode="auto">
            <a:xfrm>
              <a:off x="3288" y="1491"/>
              <a:ext cx="90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8,4</a:t>
              </a:r>
            </a:p>
          </p:txBody>
        </p:sp>
        <p:sp>
          <p:nvSpPr>
            <p:cNvPr id="34857" name="Rectangle 38"/>
            <p:cNvSpPr>
              <a:spLocks noChangeArrowheads="1"/>
            </p:cNvSpPr>
            <p:nvPr/>
          </p:nvSpPr>
          <p:spPr bwMode="auto">
            <a:xfrm>
              <a:off x="2245" y="1491"/>
              <a:ext cx="1043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>
                  <a:solidFill>
                    <a:srgbClr val="FFFF00"/>
                  </a:solidFill>
                </a:rPr>
                <a:t>14</a:t>
              </a:r>
            </a:p>
          </p:txBody>
        </p:sp>
        <p:sp>
          <p:nvSpPr>
            <p:cNvPr id="34858" name="Rectangle 39"/>
            <p:cNvSpPr>
              <a:spLocks noChangeArrowheads="1"/>
            </p:cNvSpPr>
            <p:nvPr/>
          </p:nvSpPr>
          <p:spPr bwMode="auto">
            <a:xfrm>
              <a:off x="204" y="1491"/>
              <a:ext cx="20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Proteína (%)</a:t>
              </a:r>
            </a:p>
          </p:txBody>
        </p:sp>
        <p:sp>
          <p:nvSpPr>
            <p:cNvPr id="34859" name="Rectangle 40"/>
            <p:cNvSpPr>
              <a:spLocks noChangeArrowheads="1"/>
            </p:cNvSpPr>
            <p:nvPr/>
          </p:nvSpPr>
          <p:spPr bwMode="auto">
            <a:xfrm>
              <a:off x="4921" y="1213"/>
              <a:ext cx="635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>
                  <a:solidFill>
                    <a:srgbClr val="FFFF00"/>
                  </a:solidFill>
                </a:rPr>
                <a:t>12,9</a:t>
              </a:r>
            </a:p>
          </p:txBody>
        </p:sp>
        <p:sp>
          <p:nvSpPr>
            <p:cNvPr id="34860" name="Rectangle 41"/>
            <p:cNvSpPr>
              <a:spLocks noChangeArrowheads="1"/>
            </p:cNvSpPr>
            <p:nvPr/>
          </p:nvSpPr>
          <p:spPr bwMode="auto">
            <a:xfrm>
              <a:off x="4195" y="1213"/>
              <a:ext cx="72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14,1</a:t>
              </a:r>
            </a:p>
          </p:txBody>
        </p:sp>
        <p:sp>
          <p:nvSpPr>
            <p:cNvPr id="34861" name="Rectangle 42"/>
            <p:cNvSpPr>
              <a:spLocks noChangeArrowheads="1"/>
            </p:cNvSpPr>
            <p:nvPr/>
          </p:nvSpPr>
          <p:spPr bwMode="auto">
            <a:xfrm>
              <a:off x="3288" y="1213"/>
              <a:ext cx="90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17,9</a:t>
              </a:r>
            </a:p>
          </p:txBody>
        </p:sp>
        <p:sp>
          <p:nvSpPr>
            <p:cNvPr id="34862" name="Rectangle 43"/>
            <p:cNvSpPr>
              <a:spLocks noChangeArrowheads="1"/>
            </p:cNvSpPr>
            <p:nvPr/>
          </p:nvSpPr>
          <p:spPr bwMode="auto">
            <a:xfrm>
              <a:off x="2245" y="1213"/>
              <a:ext cx="1043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>
                  <a:solidFill>
                    <a:srgbClr val="FFFF00"/>
                  </a:solidFill>
                </a:rPr>
                <a:t>23,9</a:t>
              </a:r>
            </a:p>
          </p:txBody>
        </p:sp>
        <p:sp>
          <p:nvSpPr>
            <p:cNvPr id="34863" name="Rectangle 44"/>
            <p:cNvSpPr>
              <a:spLocks noChangeArrowheads="1"/>
            </p:cNvSpPr>
            <p:nvPr/>
          </p:nvSpPr>
          <p:spPr bwMode="auto">
            <a:xfrm>
              <a:off x="204" y="1213"/>
              <a:ext cx="20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t-BR" sz="2200" b="1"/>
                <a:t>Sólidos (%)</a:t>
              </a:r>
            </a:p>
          </p:txBody>
        </p:sp>
        <p:sp>
          <p:nvSpPr>
            <p:cNvPr id="34864" name="Line 45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65" name="Line 46"/>
            <p:cNvSpPr>
              <a:spLocks noChangeShapeType="1"/>
            </p:cNvSpPr>
            <p:nvPr/>
          </p:nvSpPr>
          <p:spPr bwMode="auto">
            <a:xfrm>
              <a:off x="204" y="1491"/>
              <a:ext cx="53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66" name="Line 47"/>
            <p:cNvSpPr>
              <a:spLocks noChangeShapeType="1"/>
            </p:cNvSpPr>
            <p:nvPr/>
          </p:nvSpPr>
          <p:spPr bwMode="auto">
            <a:xfrm>
              <a:off x="204" y="1769"/>
              <a:ext cx="53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67" name="Line 48"/>
            <p:cNvSpPr>
              <a:spLocks noChangeShapeType="1"/>
            </p:cNvSpPr>
            <p:nvPr/>
          </p:nvSpPr>
          <p:spPr bwMode="auto">
            <a:xfrm>
              <a:off x="204" y="2047"/>
              <a:ext cx="53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68" name="Line 49"/>
            <p:cNvSpPr>
              <a:spLocks noChangeShapeType="1"/>
            </p:cNvSpPr>
            <p:nvPr/>
          </p:nvSpPr>
          <p:spPr bwMode="auto">
            <a:xfrm>
              <a:off x="204" y="2325"/>
              <a:ext cx="53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69" name="Line 50"/>
            <p:cNvSpPr>
              <a:spLocks noChangeShapeType="1"/>
            </p:cNvSpPr>
            <p:nvPr/>
          </p:nvSpPr>
          <p:spPr bwMode="auto">
            <a:xfrm>
              <a:off x="204" y="2603"/>
              <a:ext cx="53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0" name="Line 51"/>
            <p:cNvSpPr>
              <a:spLocks noChangeShapeType="1"/>
            </p:cNvSpPr>
            <p:nvPr/>
          </p:nvSpPr>
          <p:spPr bwMode="auto">
            <a:xfrm>
              <a:off x="204" y="2880"/>
              <a:ext cx="53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1" name="Line 52"/>
            <p:cNvSpPr>
              <a:spLocks noChangeShapeType="1"/>
            </p:cNvSpPr>
            <p:nvPr/>
          </p:nvSpPr>
          <p:spPr bwMode="auto">
            <a:xfrm>
              <a:off x="204" y="3401"/>
              <a:ext cx="53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2" name="Line 53"/>
            <p:cNvSpPr>
              <a:spLocks noChangeShapeType="1"/>
            </p:cNvSpPr>
            <p:nvPr/>
          </p:nvSpPr>
          <p:spPr bwMode="auto">
            <a:xfrm>
              <a:off x="204" y="935"/>
              <a:ext cx="0" cy="246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3" name="Line 54"/>
            <p:cNvSpPr>
              <a:spLocks noChangeShapeType="1"/>
            </p:cNvSpPr>
            <p:nvPr/>
          </p:nvSpPr>
          <p:spPr bwMode="auto">
            <a:xfrm>
              <a:off x="2245" y="935"/>
              <a:ext cx="0" cy="24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4" name="Line 55"/>
            <p:cNvSpPr>
              <a:spLocks noChangeShapeType="1"/>
            </p:cNvSpPr>
            <p:nvPr/>
          </p:nvSpPr>
          <p:spPr bwMode="auto">
            <a:xfrm>
              <a:off x="3288" y="935"/>
              <a:ext cx="0" cy="24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5" name="Line 56"/>
            <p:cNvSpPr>
              <a:spLocks noChangeShapeType="1"/>
            </p:cNvSpPr>
            <p:nvPr/>
          </p:nvSpPr>
          <p:spPr bwMode="auto">
            <a:xfrm>
              <a:off x="4195" y="935"/>
              <a:ext cx="0" cy="24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6" name="Line 57"/>
            <p:cNvSpPr>
              <a:spLocks noChangeShapeType="1"/>
            </p:cNvSpPr>
            <p:nvPr/>
          </p:nvSpPr>
          <p:spPr bwMode="auto">
            <a:xfrm>
              <a:off x="4921" y="935"/>
              <a:ext cx="0" cy="24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7" name="Line 58"/>
            <p:cNvSpPr>
              <a:spLocks noChangeShapeType="1"/>
            </p:cNvSpPr>
            <p:nvPr/>
          </p:nvSpPr>
          <p:spPr bwMode="auto">
            <a:xfrm>
              <a:off x="5556" y="935"/>
              <a:ext cx="0" cy="246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78" name="Line 59"/>
            <p:cNvSpPr>
              <a:spLocks noChangeShapeType="1"/>
            </p:cNvSpPr>
            <p:nvPr/>
          </p:nvSpPr>
          <p:spPr bwMode="auto">
            <a:xfrm>
              <a:off x="204" y="1213"/>
              <a:ext cx="53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4819" name="Text Box 62"/>
          <p:cNvSpPr txBox="1">
            <a:spLocks noChangeArrowheads="1"/>
          </p:cNvSpPr>
          <p:nvPr/>
        </p:nvSpPr>
        <p:spPr bwMode="auto">
          <a:xfrm>
            <a:off x="685800" y="6096000"/>
            <a:ext cx="828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/>
              <a:t>Fonte:Foley e Otterby, 1978, J. of Dairy Science 61:1033</a:t>
            </a:r>
          </a:p>
        </p:txBody>
      </p:sp>
      <p:sp>
        <p:nvSpPr>
          <p:cNvPr id="34820" name="Text Box 61"/>
          <p:cNvSpPr txBox="1">
            <a:spLocks noChangeArrowheads="1"/>
          </p:cNvSpPr>
          <p:nvPr/>
        </p:nvSpPr>
        <p:spPr bwMode="auto">
          <a:xfrm>
            <a:off x="1905000" y="685800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3200" dirty="0">
                <a:solidFill>
                  <a:srgbClr val="FFFF00"/>
                </a:solidFill>
              </a:rPr>
              <a:t>Composição do Colostro</a:t>
            </a:r>
          </a:p>
        </p:txBody>
      </p:sp>
      <p:sp>
        <p:nvSpPr>
          <p:cNvPr id="32774" name="AutoShape 62"/>
          <p:cNvSpPr>
            <a:spLocks noChangeArrowheads="1"/>
          </p:cNvSpPr>
          <p:nvPr/>
        </p:nvSpPr>
        <p:spPr bwMode="auto">
          <a:xfrm rot="2584118">
            <a:off x="8784464" y="3052309"/>
            <a:ext cx="217487" cy="863600"/>
          </a:xfrm>
          <a:prstGeom prst="downArrow">
            <a:avLst>
              <a:gd name="adj1" fmla="val 50000"/>
              <a:gd name="adj2" fmla="val 9927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pic>
        <p:nvPicPr>
          <p:cNvPr id="63" name="Imagem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88" y="176624"/>
            <a:ext cx="2332678" cy="432361"/>
          </a:xfrm>
          <a:prstGeom prst="rect">
            <a:avLst/>
          </a:prstGeom>
        </p:spPr>
      </p:pic>
      <p:sp>
        <p:nvSpPr>
          <p:cNvPr id="64" name="AutoShape 63"/>
          <p:cNvSpPr>
            <a:spLocks noChangeArrowheads="1"/>
          </p:cNvSpPr>
          <p:nvPr/>
        </p:nvSpPr>
        <p:spPr bwMode="auto">
          <a:xfrm rot="2584118">
            <a:off x="4964032" y="2150828"/>
            <a:ext cx="217487" cy="863600"/>
          </a:xfrm>
          <a:prstGeom prst="downArrow">
            <a:avLst>
              <a:gd name="adj1" fmla="val 50000"/>
              <a:gd name="adj2" fmla="val 9927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65" name="AutoShape 62"/>
          <p:cNvSpPr>
            <a:spLocks noChangeArrowheads="1"/>
          </p:cNvSpPr>
          <p:nvPr/>
        </p:nvSpPr>
        <p:spPr bwMode="auto">
          <a:xfrm rot="2584118">
            <a:off x="5122034" y="3091965"/>
            <a:ext cx="217487" cy="863600"/>
          </a:xfrm>
          <a:prstGeom prst="downArrow">
            <a:avLst>
              <a:gd name="adj1" fmla="val 50000"/>
              <a:gd name="adj2" fmla="val 9927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66" name="AutoShape 62"/>
          <p:cNvSpPr>
            <a:spLocks noChangeArrowheads="1"/>
          </p:cNvSpPr>
          <p:nvPr/>
        </p:nvSpPr>
        <p:spPr bwMode="auto">
          <a:xfrm rot="2584118">
            <a:off x="8766022" y="2168493"/>
            <a:ext cx="217487" cy="863600"/>
          </a:xfrm>
          <a:prstGeom prst="downArrow">
            <a:avLst>
              <a:gd name="adj1" fmla="val 50000"/>
              <a:gd name="adj2" fmla="val 9927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64" grpId="0" animBg="1"/>
      <p:bldP spid="65" grpId="0" animBg="1"/>
      <p:bldP spid="6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40768"/>
            <a:ext cx="5472608" cy="410445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1043608" y="404663"/>
            <a:ext cx="7212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rgbClr val="FFFF00"/>
                </a:solidFill>
              </a:rPr>
              <a:t>Pasteurização do colostro</a:t>
            </a:r>
            <a:endParaRPr lang="pt-BR" sz="4400" b="1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65970" y="5891264"/>
            <a:ext cx="5412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</a:rPr>
              <a:t>60º </a:t>
            </a:r>
            <a:r>
              <a:rPr lang="pt-BR" sz="3200" b="1" dirty="0">
                <a:solidFill>
                  <a:srgbClr val="FFFF00"/>
                </a:solidFill>
              </a:rPr>
              <a:t>Celsius</a:t>
            </a:r>
            <a:r>
              <a:rPr lang="pt-BR" sz="3200" b="1" dirty="0" smtClean="0">
                <a:solidFill>
                  <a:srgbClr val="FFFF00"/>
                </a:solidFill>
              </a:rPr>
              <a:t> por 60 minutos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84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3" y="967288"/>
            <a:ext cx="3683901" cy="2762926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38136"/>
            <a:ext cx="3494972" cy="2621229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8" y="3900442"/>
            <a:ext cx="3494972" cy="262123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2" name="CaixaDeTexto 1"/>
          <p:cNvSpPr txBox="1"/>
          <p:nvPr/>
        </p:nvSpPr>
        <p:spPr>
          <a:xfrm>
            <a:off x="859811" y="364014"/>
            <a:ext cx="7103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FFFF00"/>
                </a:solidFill>
              </a:rPr>
              <a:t>Pudim de colostro - </a:t>
            </a:r>
            <a:r>
              <a:rPr lang="pt-BR" sz="3200" b="1" dirty="0" err="1" smtClean="0">
                <a:solidFill>
                  <a:srgbClr val="FFFF00"/>
                </a:solidFill>
              </a:rPr>
              <a:t>Juustoleipan</a:t>
            </a:r>
            <a:r>
              <a:rPr lang="pt-BR" sz="3200" b="1" dirty="0" smtClean="0">
                <a:solidFill>
                  <a:srgbClr val="FFFF00"/>
                </a:solidFill>
              </a:rPr>
              <a:t>    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33056"/>
            <a:ext cx="3456384" cy="2592288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40959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3098256" cy="23236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7072"/>
            <a:ext cx="3227851" cy="242088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67544" y="108158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LEIPAJUUSTO</a:t>
            </a:r>
            <a:endParaRPr lang="pt-BR" sz="3600" b="1" dirty="0">
              <a:solidFill>
                <a:srgbClr val="FFFF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43" y="1050995"/>
            <a:ext cx="3258256" cy="2443692"/>
          </a:xfrm>
          <a:prstGeom prst="rect">
            <a:avLst/>
          </a:prstGeom>
        </p:spPr>
      </p:pic>
      <p:sp>
        <p:nvSpPr>
          <p:cNvPr id="11" name="Seta para a direita 10"/>
          <p:cNvSpPr/>
          <p:nvPr/>
        </p:nvSpPr>
        <p:spPr>
          <a:xfrm rot="19547858">
            <a:off x="3632772" y="2891846"/>
            <a:ext cx="136815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 rot="1705768">
            <a:off x="3728251" y="4376693"/>
            <a:ext cx="136815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822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69917"/>
            <a:ext cx="2859439" cy="214457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1591731" y="476672"/>
            <a:ext cx="63482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 err="1" smtClean="0">
                <a:solidFill>
                  <a:srgbClr val="FFFF00"/>
                </a:solidFill>
              </a:rPr>
              <a:t>Kirost</a:t>
            </a:r>
            <a:r>
              <a:rPr lang="pt-BR" sz="6600" b="1" dirty="0" smtClean="0">
                <a:solidFill>
                  <a:srgbClr val="FFFF00"/>
                </a:solidFill>
              </a:rPr>
              <a:t> ou </a:t>
            </a:r>
            <a:r>
              <a:rPr lang="pt-BR" sz="6600" b="1" dirty="0" err="1" smtClean="0">
                <a:solidFill>
                  <a:srgbClr val="FFFF00"/>
                </a:solidFill>
              </a:rPr>
              <a:t>Crost</a:t>
            </a:r>
            <a:endParaRPr lang="pt-BR" sz="6600" b="1" dirty="0">
              <a:solidFill>
                <a:srgbClr val="FFFF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00" y="4437112"/>
            <a:ext cx="2726312" cy="204473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73" y="1769917"/>
            <a:ext cx="2859439" cy="214458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2" name="Seta para a direita 11"/>
          <p:cNvSpPr/>
          <p:nvPr/>
        </p:nvSpPr>
        <p:spPr>
          <a:xfrm>
            <a:off x="3737608" y="2615149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/>
          <p:cNvSpPr/>
          <p:nvPr/>
        </p:nvSpPr>
        <p:spPr>
          <a:xfrm>
            <a:off x="6442239" y="3826809"/>
            <a:ext cx="593489" cy="8234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328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3061" y="488351"/>
            <a:ext cx="7416824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Olimpíada Internacional de Robótica</a:t>
            </a:r>
          </a:p>
          <a:p>
            <a:pPr algn="ctr"/>
            <a:r>
              <a:rPr lang="pt-BR" sz="3200" dirty="0" smtClean="0"/>
              <a:t>SESI Sertãozinho São Paulo </a:t>
            </a:r>
            <a:endParaRPr lang="pt-BR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1520" y="2996952"/>
            <a:ext cx="842493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NOME DA EQUIPE:  SESI - SER ROBÓTICA - OBR</a:t>
            </a:r>
          </a:p>
          <a:p>
            <a:endParaRPr lang="pt-BR" sz="1600" dirty="0"/>
          </a:p>
          <a:p>
            <a:r>
              <a:rPr lang="pt-BR" sz="1600" dirty="0" smtClean="0"/>
              <a:t>Eduardo </a:t>
            </a:r>
            <a:r>
              <a:rPr lang="pt-BR" sz="1600" dirty="0"/>
              <a:t>S</a:t>
            </a:r>
            <a:r>
              <a:rPr lang="pt-BR" sz="1600" dirty="0" smtClean="0"/>
              <a:t>alomão Mansur</a:t>
            </a:r>
          </a:p>
          <a:p>
            <a:r>
              <a:rPr lang="pt-BR" sz="1600" dirty="0" smtClean="0"/>
              <a:t>Analista de suporte de informática</a:t>
            </a:r>
          </a:p>
          <a:p>
            <a:r>
              <a:rPr lang="pt-BR" sz="1600" dirty="0" smtClean="0"/>
              <a:t>Técnico da equipe</a:t>
            </a:r>
          </a:p>
          <a:p>
            <a:r>
              <a:rPr lang="pt-BR" sz="1600" dirty="0"/>
              <a:t/>
            </a:r>
            <a:br>
              <a:rPr lang="pt-BR" sz="1600" dirty="0"/>
            </a:br>
            <a:r>
              <a:rPr lang="pt-BR" sz="1600" dirty="0" smtClean="0"/>
              <a:t>ALUNOS</a:t>
            </a:r>
            <a:r>
              <a:rPr lang="pt-BR" sz="1600" dirty="0"/>
              <a:t>:</a:t>
            </a:r>
          </a:p>
          <a:p>
            <a:r>
              <a:rPr lang="pt-BR" sz="1600" dirty="0"/>
              <a:t>Natan Cauê </a:t>
            </a:r>
            <a:r>
              <a:rPr lang="pt-BR" sz="1600" dirty="0" smtClean="0"/>
              <a:t>Alves, Paola </a:t>
            </a:r>
            <a:r>
              <a:rPr lang="pt-BR" sz="1600" dirty="0"/>
              <a:t>Russo </a:t>
            </a:r>
            <a:r>
              <a:rPr lang="pt-BR" sz="1600" dirty="0" smtClean="0"/>
              <a:t>Teobaldo, Isabelle </a:t>
            </a:r>
            <a:r>
              <a:rPr lang="pt-BR" sz="1600" dirty="0"/>
              <a:t>Aparecida Andrade </a:t>
            </a:r>
          </a:p>
          <a:p>
            <a:r>
              <a:rPr lang="pt-BR" sz="1600" dirty="0"/>
              <a:t>Leonardo Henrique Alencar de </a:t>
            </a:r>
            <a:r>
              <a:rPr lang="pt-BR" sz="1600" dirty="0" smtClean="0"/>
              <a:t>Souza, João </a:t>
            </a:r>
            <a:r>
              <a:rPr lang="pt-BR" sz="1600" dirty="0"/>
              <a:t>Pedro Horácio Santa Rosa </a:t>
            </a:r>
          </a:p>
          <a:p>
            <a:r>
              <a:rPr lang="pt-BR" sz="1600" dirty="0"/>
              <a:t>João Pedro Galvão </a:t>
            </a:r>
            <a:r>
              <a:rPr lang="pt-BR" sz="1600" dirty="0" smtClean="0"/>
              <a:t>Gomes, Samara </a:t>
            </a:r>
            <a:r>
              <a:rPr lang="pt-BR" sz="1600" dirty="0"/>
              <a:t>de Sousa Batista </a:t>
            </a:r>
            <a:r>
              <a:rPr lang="pt-BR" sz="1600" dirty="0" smtClean="0"/>
              <a:t>, </a:t>
            </a:r>
            <a:r>
              <a:rPr lang="pt-BR" sz="1600" dirty="0" err="1" smtClean="0"/>
              <a:t>Cauan</a:t>
            </a:r>
            <a:r>
              <a:rPr lang="pt-BR" sz="1600" dirty="0" smtClean="0"/>
              <a:t> </a:t>
            </a:r>
            <a:r>
              <a:rPr lang="pt-BR" sz="1600" dirty="0"/>
              <a:t>Rocha </a:t>
            </a:r>
          </a:p>
          <a:p>
            <a:r>
              <a:rPr lang="pt-BR" sz="1600" dirty="0"/>
              <a:t>Victor Rogério Moura de </a:t>
            </a:r>
            <a:r>
              <a:rPr lang="pt-BR" sz="1600" dirty="0" smtClean="0"/>
              <a:t>Andrade, Diego </a:t>
            </a:r>
            <a:r>
              <a:rPr lang="pt-BR" sz="1600" dirty="0" err="1"/>
              <a:t>Destefano</a:t>
            </a:r>
            <a:r>
              <a:rPr lang="pt-BR" sz="1600" dirty="0"/>
              <a:t> Braga </a:t>
            </a:r>
          </a:p>
          <a:p>
            <a:r>
              <a:rPr lang="pt-BR" sz="1600" dirty="0"/>
              <a:t>Nicolas Silva </a:t>
            </a:r>
            <a:r>
              <a:rPr lang="pt-BR" sz="1600" dirty="0" err="1" smtClean="0"/>
              <a:t>Scarabelli</a:t>
            </a:r>
            <a:r>
              <a:rPr lang="pt-BR" sz="1600" dirty="0" smtClean="0"/>
              <a:t>, Murilo </a:t>
            </a:r>
            <a:r>
              <a:rPr lang="pt-BR" sz="1600" dirty="0"/>
              <a:t>Ricardo </a:t>
            </a:r>
            <a:r>
              <a:rPr lang="pt-BR" sz="1600" dirty="0" err="1"/>
              <a:t>Sinigalhia</a:t>
            </a:r>
            <a:r>
              <a:rPr lang="pt-BR" sz="1600" dirty="0"/>
              <a:t> </a:t>
            </a:r>
            <a:r>
              <a:rPr lang="pt-BR" sz="1600" dirty="0" smtClean="0"/>
              <a:t>, Milena </a:t>
            </a:r>
            <a:r>
              <a:rPr lang="pt-BR" sz="1600" dirty="0"/>
              <a:t>Cristina de Souza </a:t>
            </a:r>
          </a:p>
          <a:p>
            <a:r>
              <a:rPr lang="pt-BR" sz="1600" dirty="0"/>
              <a:t>Carlos Eduardo </a:t>
            </a:r>
            <a:r>
              <a:rPr lang="pt-BR" sz="1600" dirty="0" err="1"/>
              <a:t>Micheluthi</a:t>
            </a:r>
            <a:r>
              <a:rPr lang="pt-BR" sz="1600" dirty="0"/>
              <a:t> Filho</a:t>
            </a: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1804813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Animais Aliados</a:t>
            </a:r>
            <a:endParaRPr lang="pt-BR" sz="2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9552" y="2431660"/>
            <a:ext cx="486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Bolacha com Colostro bovino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66423"/>
            <a:ext cx="2624526" cy="25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89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9923" t="10827" r="15879" b="2550"/>
          <a:stretch/>
        </p:blipFill>
        <p:spPr>
          <a:xfrm>
            <a:off x="395536" y="332656"/>
            <a:ext cx="83529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21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9008" t="10627" r="17347" b="6688"/>
          <a:stretch/>
        </p:blipFill>
        <p:spPr>
          <a:xfrm>
            <a:off x="467544" y="404664"/>
            <a:ext cx="828092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61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9008" t="9642" r="16794" b="4719"/>
          <a:stretch/>
        </p:blipFill>
        <p:spPr>
          <a:xfrm>
            <a:off x="467544" y="332656"/>
            <a:ext cx="8352929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9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9370" t="9842" r="16986" b="5501"/>
          <a:stretch/>
        </p:blipFill>
        <p:spPr>
          <a:xfrm>
            <a:off x="467544" y="332656"/>
            <a:ext cx="8280921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1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377940" cy="504056"/>
          </a:xfrm>
        </p:spPr>
        <p:txBody>
          <a:bodyPr/>
          <a:lstStyle/>
          <a:p>
            <a:pPr algn="ctr"/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2666" y="1340768"/>
            <a:ext cx="776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https://www.facebook.com/profile.php?id=100010458729364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427" t="985" r="28054" b="8303"/>
          <a:stretch/>
        </p:blipFill>
        <p:spPr>
          <a:xfrm>
            <a:off x="452666" y="1844824"/>
            <a:ext cx="6984776" cy="45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1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3" cstate="print"/>
          <a:srcRect l="15450" t="27319" r="9247" b="25903"/>
          <a:stretch>
            <a:fillRect/>
          </a:stretch>
        </p:blipFill>
        <p:spPr bwMode="auto">
          <a:xfrm>
            <a:off x="146141" y="1845220"/>
            <a:ext cx="89027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ta para a esquerda 4"/>
          <p:cNvSpPr/>
          <p:nvPr/>
        </p:nvSpPr>
        <p:spPr>
          <a:xfrm>
            <a:off x="5292725" y="2997745"/>
            <a:ext cx="287338" cy="215900"/>
          </a:xfrm>
          <a:prstGeom prst="left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Seta para a esquerda 5"/>
          <p:cNvSpPr/>
          <p:nvPr/>
        </p:nvSpPr>
        <p:spPr>
          <a:xfrm>
            <a:off x="5364163" y="4509045"/>
            <a:ext cx="287337" cy="2159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462" name="CaixaDeTexto 8"/>
          <p:cNvSpPr txBox="1">
            <a:spLocks noChangeArrowheads="1"/>
          </p:cNvSpPr>
          <p:nvPr/>
        </p:nvSpPr>
        <p:spPr bwMode="auto">
          <a:xfrm>
            <a:off x="4932363" y="5837262"/>
            <a:ext cx="3527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dirty="0"/>
              <a:t>Fonte: Saalfeld et al 2012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88640"/>
            <a:ext cx="2332678" cy="432361"/>
          </a:xfrm>
          <a:prstGeom prst="rect">
            <a:avLst/>
          </a:prstGeom>
        </p:spPr>
      </p:pic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1905000" y="685800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3200" dirty="0">
                <a:solidFill>
                  <a:srgbClr val="FFFF00"/>
                </a:solidFill>
              </a:rPr>
              <a:t>Composição do Colostro</a:t>
            </a:r>
          </a:p>
        </p:txBody>
      </p:sp>
    </p:spTree>
    <p:extLst>
      <p:ext uri="{BB962C8B-B14F-4D97-AF65-F5344CB8AC3E}">
        <p14:creationId xmlns:p14="http://schemas.microsoft.com/office/powerpoint/2010/main" val="2163801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377940" cy="504056"/>
          </a:xfrm>
        </p:spPr>
        <p:txBody>
          <a:bodyPr/>
          <a:lstStyle/>
          <a:p>
            <a:pPr algn="ctr"/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75546" y="980728"/>
            <a:ext cx="7984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https://www.facebook.com/profile.php?id=100000501986418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5172" t="4718" r="31184" b="4720"/>
          <a:stretch/>
        </p:blipFill>
        <p:spPr>
          <a:xfrm>
            <a:off x="475546" y="1566084"/>
            <a:ext cx="6408712" cy="51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02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532440" cy="648403"/>
          </a:xfrm>
        </p:spPr>
        <p:txBody>
          <a:bodyPr/>
          <a:lstStyle/>
          <a:p>
            <a:r>
              <a:rPr lang="pt-BR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Depoimento de agricultora na </a:t>
            </a:r>
            <a:r>
              <a:rPr lang="pt-BR" sz="36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Expointer</a:t>
            </a:r>
            <a:endParaRPr lang="pt-BR" sz="3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ilme depoimenmto Crost Expoi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1844824"/>
            <a:ext cx="5904656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21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Subtítulo 2"/>
          <p:cNvSpPr>
            <a:spLocks noGrp="1"/>
          </p:cNvSpPr>
          <p:nvPr>
            <p:ph type="subTitle" idx="4294967295"/>
          </p:nvPr>
        </p:nvSpPr>
        <p:spPr>
          <a:xfrm>
            <a:off x="1691681" y="4832370"/>
            <a:ext cx="6400800" cy="746314"/>
          </a:xfrm>
          <a:prstGeom prst="rect">
            <a:avLst/>
          </a:prstGeom>
        </p:spPr>
        <p:txBody>
          <a:bodyPr/>
          <a:lstStyle/>
          <a:p>
            <a:pPr marL="0" indent="0" algn="ctr">
              <a:buFontTx/>
              <a:buNone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Obrigada pela Atenção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691681" y="5380108"/>
            <a:ext cx="6400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pt-BR" sz="3600" kern="0" dirty="0"/>
              <a:t>Mara Helena Saalfeld</a:t>
            </a:r>
          </a:p>
        </p:txBody>
      </p:sp>
      <p:sp>
        <p:nvSpPr>
          <p:cNvPr id="2" name="Retângulo 1"/>
          <p:cNvSpPr/>
          <p:nvPr/>
        </p:nvSpPr>
        <p:spPr>
          <a:xfrm>
            <a:off x="2390056" y="5960917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dirty="0">
                <a:latin typeface="Arial" pitchFamily="34" charset="0"/>
                <a:ea typeface="Gungsuh" pitchFamily="18" charset="-127"/>
                <a:cs typeface="Arial" pitchFamily="34" charset="0"/>
                <a:hlinkClick r:id="rId3"/>
              </a:rPr>
              <a:t>msaalfeld@emater.tche.br</a:t>
            </a:r>
            <a:endParaRPr lang="pt-BR" b="1" dirty="0">
              <a:latin typeface="Arial" pitchFamily="34" charset="0"/>
              <a:ea typeface="Gungsuh" pitchFamily="18" charset="-127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b="1" dirty="0">
                <a:latin typeface="Arial" pitchFamily="34" charset="0"/>
                <a:ea typeface="Gungsuh" pitchFamily="18" charset="-127"/>
                <a:cs typeface="Arial" pitchFamily="34" charset="0"/>
              </a:rPr>
              <a:t>53-3225-7700</a:t>
            </a:r>
            <a:endParaRPr lang="pt-BR" kern="0" dirty="0"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19058" r="27147" b="30309"/>
          <a:stretch/>
        </p:blipFill>
        <p:spPr>
          <a:xfrm rot="1435882">
            <a:off x="4555480" y="852172"/>
            <a:ext cx="4106435" cy="339173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m 7" descr="DSCF95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96505">
            <a:off x="413032" y="828742"/>
            <a:ext cx="4098775" cy="3074082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66463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-145032" y="346085"/>
            <a:ext cx="9289032" cy="12361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Leite e colostro são consumidos pelo homem </a:t>
            </a:r>
          </a:p>
          <a:p>
            <a:pPr algn="ctr">
              <a:buFontTx/>
              <a:buNone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há mais de 10. 000 anos</a:t>
            </a:r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459" name="Imagem 5" descr="ordenha nas cavern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6" y="1681101"/>
            <a:ext cx="3677338" cy="26336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Imagem 6" descr="a história do lei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72408" cy="26270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322" y="22944"/>
            <a:ext cx="2332678" cy="432361"/>
          </a:xfrm>
          <a:prstGeom prst="rect">
            <a:avLst/>
          </a:prstGeom>
        </p:spPr>
      </p:pic>
      <p:pic>
        <p:nvPicPr>
          <p:cNvPr id="6" name="Picture 9" descr="augusto bebendo leite linda"/>
          <p:cNvPicPr>
            <a:picLocks noChangeAspect="1" noChangeArrowheads="1"/>
          </p:cNvPicPr>
          <p:nvPr/>
        </p:nvPicPr>
        <p:blipFill>
          <a:blip r:embed="rId6" cstate="print"/>
          <a:srcRect l="31035" t="10728"/>
          <a:stretch>
            <a:fillRect/>
          </a:stretch>
        </p:blipFill>
        <p:spPr bwMode="auto">
          <a:xfrm>
            <a:off x="3182380" y="3861048"/>
            <a:ext cx="2973796" cy="288706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4146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Imagem 3" descr="DSCF94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82" y="3009288"/>
            <a:ext cx="3311525" cy="24876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CaixaDeTexto 4"/>
          <p:cNvSpPr txBox="1">
            <a:spLocks noChangeArrowheads="1"/>
          </p:cNvSpPr>
          <p:nvPr/>
        </p:nvSpPr>
        <p:spPr bwMode="auto">
          <a:xfrm>
            <a:off x="467544" y="908537"/>
            <a:ext cx="813593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pt-BR" sz="4000" u="sng" dirty="0">
                <a:solidFill>
                  <a:srgbClr val="FFFF00"/>
                </a:solidFill>
              </a:rPr>
              <a:t>Atividade Leiteira:</a:t>
            </a:r>
          </a:p>
          <a:p>
            <a:pPr algn="ctr">
              <a:lnSpc>
                <a:spcPct val="114000"/>
              </a:lnSpc>
            </a:pPr>
            <a:r>
              <a:rPr lang="pt-BR" sz="2800" dirty="0"/>
              <a:t>grande geradora de emprego, renda e tributos. </a:t>
            </a:r>
          </a:p>
        </p:txBody>
      </p:sp>
      <p:sp>
        <p:nvSpPr>
          <p:cNvPr id="21509" name="Retângulo 4"/>
          <p:cNvSpPr>
            <a:spLocks noChangeArrowheads="1"/>
          </p:cNvSpPr>
          <p:nvPr/>
        </p:nvSpPr>
        <p:spPr bwMode="auto">
          <a:xfrm>
            <a:off x="179512" y="2780928"/>
            <a:ext cx="5256584" cy="294433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sz="2800" dirty="0"/>
              <a:t>O Brasil detém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3600" dirty="0">
                <a:solidFill>
                  <a:srgbClr val="FFFF00"/>
                </a:solidFill>
              </a:rPr>
              <a:t> 1,1 milhão </a:t>
            </a:r>
            <a:r>
              <a:rPr lang="pt-BR" sz="2800" dirty="0"/>
              <a:t>de propriedades leiteiras, empregando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2800" dirty="0"/>
              <a:t> </a:t>
            </a:r>
            <a:r>
              <a:rPr lang="pt-BR" sz="3600" dirty="0">
                <a:solidFill>
                  <a:srgbClr val="FFFF00"/>
                </a:solidFill>
              </a:rPr>
              <a:t>3,5 milhões </a:t>
            </a:r>
            <a:r>
              <a:rPr lang="pt-BR" sz="2800" dirty="0"/>
              <a:t>de pessoas.</a:t>
            </a:r>
            <a:r>
              <a:rPr lang="pt-BR" dirty="0"/>
              <a:t> </a:t>
            </a:r>
            <a:endParaRPr lang="pt-BR" sz="1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8" y="176624"/>
            <a:ext cx="2332678" cy="4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theme/theme1.xml><?xml version="1.0" encoding="utf-8"?>
<a:theme xmlns:a="http://schemas.openxmlformats.org/drawingml/2006/main" name="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TM04033937[[fn=Trilha de Vapor]]</Template>
  <TotalTime>2194</TotalTime>
  <Words>1387</Words>
  <Application>Microsoft Office PowerPoint</Application>
  <PresentationFormat>Apresentação na tela (4:3)</PresentationFormat>
  <Paragraphs>332</Paragraphs>
  <Slides>72</Slides>
  <Notes>43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80" baseType="lpstr">
      <vt:lpstr>Arial</vt:lpstr>
      <vt:lpstr>Arial Rounded MT Bold</vt:lpstr>
      <vt:lpstr>Calibri</vt:lpstr>
      <vt:lpstr>Century Gothic</vt:lpstr>
      <vt:lpstr>Gungsuh</vt:lpstr>
      <vt:lpstr>Times New Roman</vt:lpstr>
      <vt:lpstr>Wingdings</vt:lpstr>
      <vt:lpstr>Trilha de Vapor</vt:lpstr>
      <vt:lpstr>Apresentação do PowerPoint</vt:lpstr>
      <vt:lpstr>Apresentação do PowerPoint</vt:lpstr>
      <vt:lpstr>Apresentação do PowerPoint</vt:lpstr>
      <vt:lpstr>Colostro</vt:lpstr>
      <vt:lpstr>Colostro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1998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Estudos demonstraram que Silagem de Colostro: </vt:lpstr>
      <vt:lpstr>Colostro</vt:lpstr>
      <vt:lpstr>Colostro Bovino</vt:lpstr>
      <vt:lpstr>Colostro</vt:lpstr>
      <vt:lpstr>Apresentação do PowerPoint</vt:lpstr>
      <vt:lpstr>Legislação</vt:lpstr>
      <vt:lpstr>Apresentação do PowerPoint</vt:lpstr>
      <vt:lpstr>Apresentação do PowerPoint</vt:lpstr>
      <vt:lpstr>Proposta mudança da legislação de 2010</vt:lpstr>
      <vt:lpstr>Apresentação do PowerPoint</vt:lpstr>
      <vt:lpstr>Apresentação do PowerPoint</vt:lpstr>
      <vt:lpstr>Apresentação do PowerPoint</vt:lpstr>
      <vt:lpstr>Por ser proibido para alimentação humana na legislação,   não pode entrar nenhum produto com colostro no Brasil.</vt:lpstr>
      <vt:lpstr>Onde utilizar o colostro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Colostro na alimentação humana</vt:lpstr>
      <vt:lpstr>Utilização no mundo</vt:lpstr>
      <vt:lpstr>Alimento nobre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Bebida láctea</vt:lpstr>
      <vt:lpstr>Apresentação do PowerPoint</vt:lpstr>
      <vt:lpstr>Dias de campo sobre aproveitamento de Colostro Bovino – Festa Arroio do Padre  </vt:lpstr>
      <vt:lpstr>Apresentação do PowerPoint</vt:lpstr>
      <vt:lpstr>Apresentação do PowerPoint</vt:lpstr>
      <vt:lpstr>Cursos de processamento de leite e colostro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Facebook</vt:lpstr>
      <vt:lpstr>Facebook</vt:lpstr>
      <vt:lpstr>Depoimento de agricultora na Expointer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AVALIAÇÃO MICROBIOLÓGICA DE COLOSTRO BOVINO IN NATURA</dc:title>
  <dc:creator>User</dc:creator>
  <cp:lastModifiedBy>Mara Saalfeld</cp:lastModifiedBy>
  <cp:revision>176</cp:revision>
  <dcterms:created xsi:type="dcterms:W3CDTF">2011-11-13T20:17:13Z</dcterms:created>
  <dcterms:modified xsi:type="dcterms:W3CDTF">2017-05-12T02:33:54Z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TC021162739991</vt:lpwstr>
  </property>
</Properties>
</file>